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7"/>
  </p:notesMasterIdLst>
  <p:handoutMasterIdLst>
    <p:handoutMasterId r:id="rId28"/>
  </p:handoutMasterIdLst>
  <p:sldIdLst>
    <p:sldId id="342" r:id="rId2"/>
    <p:sldId id="364" r:id="rId3"/>
    <p:sldId id="432" r:id="rId4"/>
    <p:sldId id="482" r:id="rId5"/>
    <p:sldId id="483" r:id="rId6"/>
    <p:sldId id="484" r:id="rId7"/>
    <p:sldId id="485" r:id="rId8"/>
    <p:sldId id="486" r:id="rId9"/>
    <p:sldId id="487" r:id="rId10"/>
    <p:sldId id="488" r:id="rId11"/>
    <p:sldId id="489" r:id="rId12"/>
    <p:sldId id="445" r:id="rId13"/>
    <p:sldId id="463" r:id="rId14"/>
    <p:sldId id="464" r:id="rId15"/>
    <p:sldId id="446" r:id="rId16"/>
    <p:sldId id="472" r:id="rId17"/>
    <p:sldId id="467" r:id="rId18"/>
    <p:sldId id="474" r:id="rId19"/>
    <p:sldId id="475" r:id="rId20"/>
    <p:sldId id="476" r:id="rId21"/>
    <p:sldId id="477" r:id="rId22"/>
    <p:sldId id="478" r:id="rId23"/>
    <p:sldId id="479" r:id="rId24"/>
    <p:sldId id="480" r:id="rId25"/>
    <p:sldId id="481" r:id="rId26"/>
  </p:sldIdLst>
  <p:sldSz cx="9144000" cy="6858000" type="screen4x3"/>
  <p:notesSz cx="666273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1pPr>
    <a:lvl2pPr marL="4572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2pPr>
    <a:lvl3pPr marL="9144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3pPr>
    <a:lvl4pPr marL="13716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4pPr>
    <a:lvl5pPr marL="1828800" algn="l" defTabSz="449263" rtl="0" fontAlgn="base">
      <a:spcBef>
        <a:spcPct val="0"/>
      </a:spcBef>
      <a:spcAft>
        <a:spcPct val="0"/>
      </a:spcAft>
      <a:defRPr kern="1200">
        <a:solidFill>
          <a:schemeClr val="bg1"/>
        </a:solidFill>
        <a:latin typeface="Calibri" pitchFamily="34" charset="0"/>
        <a:ea typeface="ＭＳ Ｐゴシック"/>
        <a:cs typeface="ＭＳ Ｐゴシック"/>
      </a:defRPr>
    </a:lvl5pPr>
    <a:lvl6pPr marL="2286000" algn="l" defTabSz="914400" rtl="0" eaLnBrk="1" latinLnBrk="0" hangingPunct="1">
      <a:defRPr kern="1200">
        <a:solidFill>
          <a:schemeClr val="bg1"/>
        </a:solidFill>
        <a:latin typeface="Calibri" pitchFamily="34" charset="0"/>
        <a:ea typeface="ＭＳ Ｐゴシック"/>
        <a:cs typeface="ＭＳ Ｐゴシック"/>
      </a:defRPr>
    </a:lvl6pPr>
    <a:lvl7pPr marL="2743200" algn="l" defTabSz="914400" rtl="0" eaLnBrk="1" latinLnBrk="0" hangingPunct="1">
      <a:defRPr kern="1200">
        <a:solidFill>
          <a:schemeClr val="bg1"/>
        </a:solidFill>
        <a:latin typeface="Calibri" pitchFamily="34" charset="0"/>
        <a:ea typeface="ＭＳ Ｐゴシック"/>
        <a:cs typeface="ＭＳ Ｐゴシック"/>
      </a:defRPr>
    </a:lvl7pPr>
    <a:lvl8pPr marL="3200400" algn="l" defTabSz="914400" rtl="0" eaLnBrk="1" latinLnBrk="0" hangingPunct="1">
      <a:defRPr kern="1200">
        <a:solidFill>
          <a:schemeClr val="bg1"/>
        </a:solidFill>
        <a:latin typeface="Calibri" pitchFamily="34" charset="0"/>
        <a:ea typeface="ＭＳ Ｐゴシック"/>
        <a:cs typeface="ＭＳ Ｐゴシック"/>
      </a:defRPr>
    </a:lvl8pPr>
    <a:lvl9pPr marL="3657600" algn="l" defTabSz="914400" rtl="0" eaLnBrk="1" latinLnBrk="0" hangingPunct="1">
      <a:defRPr kern="1200">
        <a:solidFill>
          <a:schemeClr val="bg1"/>
        </a:solidFill>
        <a:latin typeface="Calibri" pitchFamily="34" charset="0"/>
        <a:ea typeface="ＭＳ Ｐゴシック"/>
        <a:cs typeface="ＭＳ Ｐゴシック"/>
      </a:defRPr>
    </a:lvl9pPr>
  </p:defaultTextStyle>
  <p:extLst>
    <p:ext uri="{EFAFB233-063F-42B5-8137-9DF3F51BA10A}">
      <p15:sldGuideLst xmlns:p15="http://schemas.microsoft.com/office/powerpoint/2012/main">
        <p15:guide id="1" orient="horz" pos="4152">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83C4"/>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86846" autoAdjust="0"/>
  </p:normalViewPr>
  <p:slideViewPr>
    <p:cSldViewPr snapToGrid="0">
      <p:cViewPr varScale="1">
        <p:scale>
          <a:sx n="63" d="100"/>
          <a:sy n="63" d="100"/>
        </p:scale>
        <p:origin x="1530" y="78"/>
      </p:cViewPr>
      <p:guideLst>
        <p:guide orient="horz" pos="4152"/>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1752" y="-72"/>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7913" cy="4964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3270" y="1"/>
            <a:ext cx="2887913" cy="496412"/>
          </a:xfrm>
          <a:prstGeom prst="rect">
            <a:avLst/>
          </a:prstGeom>
        </p:spPr>
        <p:txBody>
          <a:bodyPr vert="horz" lIns="91440" tIns="45720" rIns="91440" bIns="45720" rtlCol="0"/>
          <a:lstStyle>
            <a:lvl1pPr algn="r">
              <a:defRPr sz="1200"/>
            </a:lvl1pPr>
          </a:lstStyle>
          <a:p>
            <a:fld id="{4CB803AA-63AB-48A6-BE90-F0AC000E73D4}" type="datetimeFigureOut">
              <a:rPr lang="en-GB" smtClean="0"/>
              <a:t>09/10/2017</a:t>
            </a:fld>
            <a:endParaRPr lang="en-GB"/>
          </a:p>
        </p:txBody>
      </p:sp>
      <p:sp>
        <p:nvSpPr>
          <p:cNvPr id="4" name="Footer Placeholder 3"/>
          <p:cNvSpPr>
            <a:spLocks noGrp="1"/>
          </p:cNvSpPr>
          <p:nvPr>
            <p:ph type="ftr" sz="quarter" idx="2"/>
          </p:nvPr>
        </p:nvSpPr>
        <p:spPr>
          <a:xfrm>
            <a:off x="0" y="9428630"/>
            <a:ext cx="2887913"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3270" y="9428630"/>
            <a:ext cx="2887913" cy="496411"/>
          </a:xfrm>
          <a:prstGeom prst="rect">
            <a:avLst/>
          </a:prstGeom>
        </p:spPr>
        <p:txBody>
          <a:bodyPr vert="horz" lIns="91440" tIns="45720" rIns="91440" bIns="45720" rtlCol="0" anchor="b"/>
          <a:lstStyle>
            <a:lvl1pPr algn="r">
              <a:defRPr sz="1200"/>
            </a:lvl1pPr>
          </a:lstStyle>
          <a:p>
            <a:fld id="{89BD683C-CED3-4703-9836-4AEB4FC0FA34}" type="slidenum">
              <a:rPr lang="en-GB" smtClean="0"/>
              <a:t>‹#›</a:t>
            </a:fld>
            <a:endParaRPr lang="en-GB"/>
          </a:p>
        </p:txBody>
      </p:sp>
    </p:spTree>
    <p:extLst>
      <p:ext uri="{BB962C8B-B14F-4D97-AF65-F5344CB8AC3E}">
        <p14:creationId xmlns:p14="http://schemas.microsoft.com/office/powerpoint/2010/main" val="2467669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0" y="1"/>
            <a:ext cx="6662738" cy="9926638"/>
          </a:xfrm>
          <a:prstGeom prst="roundRect">
            <a:avLst>
              <a:gd name="adj" fmla="val 23"/>
            </a:avLst>
          </a:prstGeom>
          <a:solidFill>
            <a:srgbClr val="FFFFFF"/>
          </a:solidFill>
          <a:ln w="9525">
            <a:noFill/>
            <a:round/>
            <a:headEnd/>
            <a:tailEnd/>
          </a:ln>
        </p:spPr>
        <p:txBody>
          <a:bodyPr wrap="none" anchor="ctr"/>
          <a:lstStyle/>
          <a:p>
            <a:pPr>
              <a:lnSpc>
                <a:spcPct val="93000"/>
              </a:lnSpc>
              <a:buClr>
                <a:srgbClr val="000000"/>
              </a:buClr>
              <a:buSzPct val="100000"/>
              <a:buFont typeface="Calibri" pitchFamily="-84" charset="0"/>
              <a:buNone/>
              <a:defRPr/>
            </a:pPr>
            <a:endParaRPr lang="en-US">
              <a:latin typeface="Calibri" pitchFamily="-84" charset="0"/>
              <a:ea typeface="ＭＳ Ｐゴシック" pitchFamily="-84" charset="-128"/>
              <a:cs typeface="+mn-cs"/>
            </a:endParaRPr>
          </a:p>
        </p:txBody>
      </p:sp>
      <p:sp>
        <p:nvSpPr>
          <p:cNvPr id="13315" name="Text Box 2"/>
          <p:cNvSpPr txBox="1">
            <a:spLocks noChangeArrowheads="1"/>
          </p:cNvSpPr>
          <p:nvPr/>
        </p:nvSpPr>
        <p:spPr bwMode="auto">
          <a:xfrm>
            <a:off x="1" y="2"/>
            <a:ext cx="2887186" cy="499778"/>
          </a:xfrm>
          <a:prstGeom prst="rect">
            <a:avLst/>
          </a:prstGeom>
          <a:noFill/>
          <a:ln>
            <a:noFill/>
          </a:ln>
          <a:extLst/>
        </p:spPr>
        <p:txBody>
          <a:bodyPr wrap="none" anchor="ctr"/>
          <a:lstStyle>
            <a:lvl1pPr eaLnBrk="0" hangingPunct="0">
              <a:defRPr sz="2400">
                <a:solidFill>
                  <a:schemeClr val="bg1"/>
                </a:solidFill>
                <a:latin typeface="Calibri" charset="0"/>
                <a:ea typeface="ＭＳ Ｐゴシック" charset="0"/>
                <a:cs typeface="ＭＳ Ｐゴシック" charset="0"/>
              </a:defRPr>
            </a:lvl1pPr>
            <a:lvl2pPr marL="742950" indent="-285750" eaLnBrk="0" hangingPunct="0">
              <a:defRPr sz="2400">
                <a:solidFill>
                  <a:schemeClr val="bg1"/>
                </a:solidFill>
                <a:latin typeface="Calibri" charset="0"/>
                <a:ea typeface="ＭＳ Ｐゴシック" charset="0"/>
              </a:defRPr>
            </a:lvl2pPr>
            <a:lvl3pPr marL="1143000" indent="-228600" eaLnBrk="0" hangingPunct="0">
              <a:defRPr sz="2400">
                <a:solidFill>
                  <a:schemeClr val="bg1"/>
                </a:solidFill>
                <a:latin typeface="Calibri" charset="0"/>
                <a:ea typeface="ＭＳ Ｐゴシック" charset="0"/>
              </a:defRPr>
            </a:lvl3pPr>
            <a:lvl4pPr marL="1600200" indent="-228600" eaLnBrk="0" hangingPunct="0">
              <a:defRPr sz="2400">
                <a:solidFill>
                  <a:schemeClr val="bg1"/>
                </a:solidFill>
                <a:latin typeface="Calibri" charset="0"/>
                <a:ea typeface="ＭＳ Ｐゴシック" charset="0"/>
              </a:defRPr>
            </a:lvl4pPr>
            <a:lvl5pPr marL="2057400" indent="-228600" eaLnBrk="0" hangingPunct="0">
              <a:defRPr sz="2400">
                <a:solidFill>
                  <a:schemeClr val="bg1"/>
                </a:solidFill>
                <a:latin typeface="Calibri"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9pPr>
          </a:lstStyle>
          <a:p>
            <a:pPr eaLnBrk="1" hangingPunct="1">
              <a:lnSpc>
                <a:spcPct val="93000"/>
              </a:lnSpc>
              <a:buClr>
                <a:srgbClr val="000000"/>
              </a:buClr>
              <a:buSzPct val="100000"/>
              <a:buFont typeface="Calibri" charset="0"/>
              <a:buNone/>
              <a:defRPr/>
            </a:pPr>
            <a:endParaRPr lang="en-US" sz="1800" smtClean="0"/>
          </a:p>
        </p:txBody>
      </p:sp>
      <p:sp>
        <p:nvSpPr>
          <p:cNvPr id="2051" name="Rectangle 3"/>
          <p:cNvSpPr>
            <a:spLocks noGrp="1" noChangeArrowheads="1"/>
          </p:cNvSpPr>
          <p:nvPr>
            <p:ph type="dt"/>
          </p:nvPr>
        </p:nvSpPr>
        <p:spPr bwMode="auto">
          <a:xfrm>
            <a:off x="3774010" y="0"/>
            <a:ext cx="2885644" cy="49460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100000"/>
              <a:buFont typeface="Calibri"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n-ea"/>
                <a:cs typeface="Lucida Sans Unicode" charset="0"/>
              </a:defRPr>
            </a:lvl1pPr>
          </a:lstStyle>
          <a:p>
            <a:pPr>
              <a:defRPr/>
            </a:pPr>
            <a:endParaRPr lang="en-GB"/>
          </a:p>
        </p:txBody>
      </p:sp>
      <p:sp>
        <p:nvSpPr>
          <p:cNvPr id="13317" name="Rectangle 4"/>
          <p:cNvSpPr>
            <a:spLocks noGrp="1" noRot="1" noChangeAspect="1" noChangeArrowheads="1"/>
          </p:cNvSpPr>
          <p:nvPr>
            <p:ph type="sldImg"/>
          </p:nvPr>
        </p:nvSpPr>
        <p:spPr bwMode="auto">
          <a:xfrm>
            <a:off x="850900" y="744538"/>
            <a:ext cx="4959350" cy="3719512"/>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666275" y="4715154"/>
            <a:ext cx="5328649" cy="4465264"/>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13319" name="Text Box 6"/>
          <p:cNvSpPr txBox="1">
            <a:spLocks noChangeArrowheads="1"/>
          </p:cNvSpPr>
          <p:nvPr/>
        </p:nvSpPr>
        <p:spPr bwMode="auto">
          <a:xfrm>
            <a:off x="1" y="9426860"/>
            <a:ext cx="2887186" cy="499778"/>
          </a:xfrm>
          <a:prstGeom prst="rect">
            <a:avLst/>
          </a:prstGeom>
          <a:noFill/>
          <a:ln>
            <a:noFill/>
          </a:ln>
          <a:extLst/>
        </p:spPr>
        <p:txBody>
          <a:bodyPr wrap="none" anchor="ctr"/>
          <a:lstStyle>
            <a:lvl1pPr eaLnBrk="0" hangingPunct="0">
              <a:defRPr sz="2400">
                <a:solidFill>
                  <a:schemeClr val="bg1"/>
                </a:solidFill>
                <a:latin typeface="Calibri" charset="0"/>
                <a:ea typeface="ＭＳ Ｐゴシック" charset="0"/>
                <a:cs typeface="ＭＳ Ｐゴシック" charset="0"/>
              </a:defRPr>
            </a:lvl1pPr>
            <a:lvl2pPr marL="742950" indent="-285750" eaLnBrk="0" hangingPunct="0">
              <a:defRPr sz="2400">
                <a:solidFill>
                  <a:schemeClr val="bg1"/>
                </a:solidFill>
                <a:latin typeface="Calibri" charset="0"/>
                <a:ea typeface="ＭＳ Ｐゴシック" charset="0"/>
              </a:defRPr>
            </a:lvl2pPr>
            <a:lvl3pPr marL="1143000" indent="-228600" eaLnBrk="0" hangingPunct="0">
              <a:defRPr sz="2400">
                <a:solidFill>
                  <a:schemeClr val="bg1"/>
                </a:solidFill>
                <a:latin typeface="Calibri" charset="0"/>
                <a:ea typeface="ＭＳ Ｐゴシック" charset="0"/>
              </a:defRPr>
            </a:lvl3pPr>
            <a:lvl4pPr marL="1600200" indent="-228600" eaLnBrk="0" hangingPunct="0">
              <a:defRPr sz="2400">
                <a:solidFill>
                  <a:schemeClr val="bg1"/>
                </a:solidFill>
                <a:latin typeface="Calibri" charset="0"/>
                <a:ea typeface="ＭＳ Ｐゴシック" charset="0"/>
              </a:defRPr>
            </a:lvl4pPr>
            <a:lvl5pPr marL="2057400" indent="-228600" eaLnBrk="0" hangingPunct="0">
              <a:defRPr sz="2400">
                <a:solidFill>
                  <a:schemeClr val="bg1"/>
                </a:solidFill>
                <a:latin typeface="Calibri" charset="0"/>
                <a:ea typeface="ＭＳ Ｐゴシック" charset="0"/>
              </a:defRPr>
            </a:lvl5pPr>
            <a:lvl6pPr marL="25146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6pPr>
            <a:lvl7pPr marL="29718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7pPr>
            <a:lvl8pPr marL="34290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8pPr>
            <a:lvl9pPr marL="3886200" indent="-228600" defTabSz="449263" eaLnBrk="0" fontAlgn="base" hangingPunct="0">
              <a:lnSpc>
                <a:spcPct val="93000"/>
              </a:lnSpc>
              <a:spcBef>
                <a:spcPct val="0"/>
              </a:spcBef>
              <a:spcAft>
                <a:spcPct val="0"/>
              </a:spcAft>
              <a:buClr>
                <a:srgbClr val="000000"/>
              </a:buClr>
              <a:buSzPct val="100000"/>
              <a:buFont typeface="Calibri" charset="0"/>
              <a:defRPr sz="2400">
                <a:solidFill>
                  <a:schemeClr val="bg1"/>
                </a:solidFill>
                <a:latin typeface="Calibri" charset="0"/>
                <a:ea typeface="ＭＳ Ｐゴシック" charset="0"/>
              </a:defRPr>
            </a:lvl9pPr>
          </a:lstStyle>
          <a:p>
            <a:pPr eaLnBrk="1" hangingPunct="1">
              <a:lnSpc>
                <a:spcPct val="93000"/>
              </a:lnSpc>
              <a:buClr>
                <a:srgbClr val="000000"/>
              </a:buClr>
              <a:buSzPct val="100000"/>
              <a:buFont typeface="Calibri" charset="0"/>
              <a:buNone/>
              <a:defRPr/>
            </a:pPr>
            <a:endParaRPr lang="en-US" sz="1800" smtClean="0"/>
          </a:p>
        </p:txBody>
      </p:sp>
      <p:sp>
        <p:nvSpPr>
          <p:cNvPr id="2055" name="Rectangle 7"/>
          <p:cNvSpPr>
            <a:spLocks noGrp="1" noChangeArrowheads="1"/>
          </p:cNvSpPr>
          <p:nvPr>
            <p:ph type="sldNum"/>
          </p:nvPr>
        </p:nvSpPr>
        <p:spPr bwMode="auto">
          <a:xfrm>
            <a:off x="3774010" y="9428584"/>
            <a:ext cx="2885644" cy="49460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100000"/>
              </a:lnSpc>
              <a:buClr>
                <a:srgbClr val="000000"/>
              </a:buClr>
              <a:buSzPct val="100000"/>
              <a:buFont typeface="Calibri" pitchFamily="-8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84" charset="0"/>
                <a:ea typeface="ＭＳ Ｐゴシック" pitchFamily="-84" charset="-128"/>
                <a:cs typeface="+mn-cs"/>
              </a:defRPr>
            </a:lvl1pPr>
          </a:lstStyle>
          <a:p>
            <a:pPr>
              <a:defRPr/>
            </a:pPr>
            <a:fld id="{57FD60F2-A589-481A-B8F8-96C7912FD88E}" type="slidenum">
              <a:rPr lang="en-GB"/>
              <a:pPr>
                <a:defRPr/>
              </a:pPr>
              <a:t>‹#›</a:t>
            </a:fld>
            <a:endParaRPr lang="en-GB"/>
          </a:p>
        </p:txBody>
      </p:sp>
    </p:spTree>
    <p:extLst>
      <p:ext uri="{BB962C8B-B14F-4D97-AF65-F5344CB8AC3E}">
        <p14:creationId xmlns:p14="http://schemas.microsoft.com/office/powerpoint/2010/main" val="304300532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ＭＳ Ｐゴシック" charset="0"/>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57FD60F2-A589-481A-B8F8-96C7912FD88E}" type="slidenum">
              <a:rPr lang="en-GB" smtClean="0"/>
              <a:pPr>
                <a:defRPr/>
              </a:pPr>
              <a:t>1</a:t>
            </a:fld>
            <a:endParaRPr lang="en-GB"/>
          </a:p>
        </p:txBody>
      </p:sp>
    </p:spTree>
    <p:extLst>
      <p:ext uri="{BB962C8B-B14F-4D97-AF65-F5344CB8AC3E}">
        <p14:creationId xmlns:p14="http://schemas.microsoft.com/office/powerpoint/2010/main" val="786069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57FD60F2-A589-481A-B8F8-96C7912FD88E}" type="slidenum">
              <a:rPr lang="en-GB" smtClean="0"/>
              <a:pPr>
                <a:defRPr/>
              </a:pPr>
              <a:t>2</a:t>
            </a:fld>
            <a:endParaRPr lang="en-GB"/>
          </a:p>
        </p:txBody>
      </p:sp>
    </p:spTree>
    <p:extLst>
      <p:ext uri="{BB962C8B-B14F-4D97-AF65-F5344CB8AC3E}">
        <p14:creationId xmlns:p14="http://schemas.microsoft.com/office/powerpoint/2010/main" val="565816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57FD60F2-A589-481A-B8F8-96C7912FD88E}" type="slidenum">
              <a:rPr lang="en-GB" smtClean="0"/>
              <a:pPr>
                <a:defRPr/>
              </a:pPr>
              <a:t>5</a:t>
            </a:fld>
            <a:endParaRPr lang="en-GB"/>
          </a:p>
        </p:txBody>
      </p:sp>
    </p:spTree>
    <p:extLst>
      <p:ext uri="{BB962C8B-B14F-4D97-AF65-F5344CB8AC3E}">
        <p14:creationId xmlns:p14="http://schemas.microsoft.com/office/powerpoint/2010/main" val="403526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57FD60F2-A589-481A-B8F8-96C7912FD88E}" type="slidenum">
              <a:rPr lang="en-GB" smtClean="0"/>
              <a:pPr>
                <a:defRPr/>
              </a:pPr>
              <a:t>6</a:t>
            </a:fld>
            <a:endParaRPr lang="en-GB"/>
          </a:p>
        </p:txBody>
      </p:sp>
    </p:spTree>
    <p:extLst>
      <p:ext uri="{BB962C8B-B14F-4D97-AF65-F5344CB8AC3E}">
        <p14:creationId xmlns:p14="http://schemas.microsoft.com/office/powerpoint/2010/main" val="3914232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a:defRPr/>
            </a:pPr>
            <a:fld id="{57FD60F2-A589-481A-B8F8-96C7912FD88E}" type="slidenum">
              <a:rPr lang="en-GB" smtClean="0"/>
              <a:pPr>
                <a:defRPr/>
              </a:pPr>
              <a:t>12</a:t>
            </a:fld>
            <a:endParaRPr lang="en-GB"/>
          </a:p>
        </p:txBody>
      </p:sp>
    </p:spTree>
    <p:extLst>
      <p:ext uri="{BB962C8B-B14F-4D97-AF65-F5344CB8AC3E}">
        <p14:creationId xmlns:p14="http://schemas.microsoft.com/office/powerpoint/2010/main" val="4003233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FE26F0FC-00D7-43DA-9EE1-1E9B2ABE31E4}"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Slide Number Placeholder 5"/>
          <p:cNvSpPr>
            <a:spLocks noGrp="1"/>
          </p:cNvSpPr>
          <p:nvPr>
            <p:ph type="sldNum" sz="quarter" idx="12"/>
          </p:nvPr>
        </p:nvSpPr>
        <p:spPr/>
        <p:txBody>
          <a:bodyPr/>
          <a:lstStyle/>
          <a:p>
            <a:pPr>
              <a:defRPr/>
            </a:pPr>
            <a:fld id="{F22E449A-2A22-4B71-B82D-0E4A2408A369}" type="slidenum">
              <a:rPr lang="en-GB" smtClean="0"/>
              <a:pPr>
                <a:defRPr/>
              </a:pPr>
              <a:t>‹#›</a:t>
            </a:fld>
            <a:endParaRPr lang="en-GB"/>
          </a:p>
        </p:txBody>
      </p:sp>
    </p:spTree>
    <p:extLst>
      <p:ext uri="{BB962C8B-B14F-4D97-AF65-F5344CB8AC3E}">
        <p14:creationId xmlns:p14="http://schemas.microsoft.com/office/powerpoint/2010/main" val="82650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95DF3B3D-CCF5-4C83-AB22-DC1DA1294646}"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Slide Number Placeholder 5"/>
          <p:cNvSpPr>
            <a:spLocks noGrp="1"/>
          </p:cNvSpPr>
          <p:nvPr>
            <p:ph type="sldNum" sz="quarter" idx="12"/>
          </p:nvPr>
        </p:nvSpPr>
        <p:spPr/>
        <p:txBody>
          <a:bodyPr/>
          <a:lstStyle/>
          <a:p>
            <a:pPr>
              <a:defRPr/>
            </a:pPr>
            <a:fld id="{DE1766C4-F4E6-4CC5-A379-F2E374B59479}" type="slidenum">
              <a:rPr lang="en-GB" smtClean="0"/>
              <a:pPr>
                <a:defRPr/>
              </a:pPr>
              <a:t>‹#›</a:t>
            </a:fld>
            <a:endParaRPr lang="en-GB"/>
          </a:p>
        </p:txBody>
      </p:sp>
    </p:spTree>
    <p:extLst>
      <p:ext uri="{BB962C8B-B14F-4D97-AF65-F5344CB8AC3E}">
        <p14:creationId xmlns:p14="http://schemas.microsoft.com/office/powerpoint/2010/main" val="344467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7CA6E008-DA11-499E-B179-32A042DD81A8}"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Slide Number Placeholder 5"/>
          <p:cNvSpPr>
            <a:spLocks noGrp="1"/>
          </p:cNvSpPr>
          <p:nvPr>
            <p:ph type="sldNum" sz="quarter" idx="12"/>
          </p:nvPr>
        </p:nvSpPr>
        <p:spPr/>
        <p:txBody>
          <a:bodyPr/>
          <a:lstStyle/>
          <a:p>
            <a:pPr>
              <a:defRPr/>
            </a:pPr>
            <a:fld id="{9681BBB3-E6F7-4668-957B-7CE37A648E63}" type="slidenum">
              <a:rPr lang="en-GB" smtClean="0"/>
              <a:pPr>
                <a:defRPr/>
              </a:pPr>
              <a:t>‹#›</a:t>
            </a:fld>
            <a:endParaRPr lang="en-GB"/>
          </a:p>
        </p:txBody>
      </p:sp>
    </p:spTree>
    <p:extLst>
      <p:ext uri="{BB962C8B-B14F-4D97-AF65-F5344CB8AC3E}">
        <p14:creationId xmlns:p14="http://schemas.microsoft.com/office/powerpoint/2010/main" val="170686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Slide Number Placeholder 5"/>
          <p:cNvSpPr>
            <a:spLocks noGrp="1"/>
          </p:cNvSpPr>
          <p:nvPr>
            <p:ph type="sldNum" sz="quarter" idx="12"/>
          </p:nvPr>
        </p:nvSpPr>
        <p:spPr/>
        <p:txBody>
          <a:bodyPr/>
          <a:lstStyle/>
          <a:p>
            <a:pPr>
              <a:defRPr/>
            </a:pPr>
            <a:fld id="{D3B7E4C5-0078-4951-B006-57C5673D8560}" type="slidenum">
              <a:rPr lang="en-GB" smtClean="0"/>
              <a:pPr>
                <a:defRPr/>
              </a:pPr>
              <a:t>‹#›</a:t>
            </a:fld>
            <a:endParaRPr lang="en-GB"/>
          </a:p>
        </p:txBody>
      </p:sp>
    </p:spTree>
    <p:extLst>
      <p:ext uri="{BB962C8B-B14F-4D97-AF65-F5344CB8AC3E}">
        <p14:creationId xmlns:p14="http://schemas.microsoft.com/office/powerpoint/2010/main" val="210524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931DC82-C014-465C-952B-37BE0F58F672}"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Slide Number Placeholder 5"/>
          <p:cNvSpPr>
            <a:spLocks noGrp="1"/>
          </p:cNvSpPr>
          <p:nvPr>
            <p:ph type="sldNum" sz="quarter" idx="12"/>
          </p:nvPr>
        </p:nvSpPr>
        <p:spPr/>
        <p:txBody>
          <a:bodyPr/>
          <a:lstStyle/>
          <a:p>
            <a:pPr>
              <a:defRPr/>
            </a:pPr>
            <a:fld id="{C569CD63-D363-4188-B6C7-99FC0828B35A}" type="slidenum">
              <a:rPr lang="en-GB" smtClean="0"/>
              <a:pPr>
                <a:defRPr/>
              </a:pPr>
              <a:t>‹#›</a:t>
            </a:fld>
            <a:endParaRPr lang="en-GB"/>
          </a:p>
        </p:txBody>
      </p:sp>
    </p:spTree>
    <p:extLst>
      <p:ext uri="{BB962C8B-B14F-4D97-AF65-F5344CB8AC3E}">
        <p14:creationId xmlns:p14="http://schemas.microsoft.com/office/powerpoint/2010/main" val="94756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46A128E8-95F1-43FB-90A2-3EEA25611635}" type="datetime1">
              <a:rPr lang="en-GB" smtClean="0"/>
              <a:pPr>
                <a:defRPr/>
              </a:pPr>
              <a:t>09/10/2017</a:t>
            </a:fld>
            <a:endParaRPr lang="en-GB"/>
          </a:p>
        </p:txBody>
      </p:sp>
      <p:sp>
        <p:nvSpPr>
          <p:cNvPr id="6" name="Footer Placeholder 5"/>
          <p:cNvSpPr>
            <a:spLocks noGrp="1"/>
          </p:cNvSpPr>
          <p:nvPr>
            <p:ph type="ftr" sz="quarter" idx="11"/>
          </p:nvPr>
        </p:nvSpPr>
        <p:spPr/>
        <p:txBody>
          <a:bodyPr/>
          <a:lstStyle/>
          <a:p>
            <a:pPr>
              <a:defRPr/>
            </a:pPr>
            <a:r>
              <a:rPr lang="en-GB" smtClean="0"/>
              <a:t>Oscar Plummer</a:t>
            </a:r>
            <a:endParaRPr lang="en-GB"/>
          </a:p>
        </p:txBody>
      </p:sp>
      <p:sp>
        <p:nvSpPr>
          <p:cNvPr id="7" name="Slide Number Placeholder 6"/>
          <p:cNvSpPr>
            <a:spLocks noGrp="1"/>
          </p:cNvSpPr>
          <p:nvPr>
            <p:ph type="sldNum" sz="quarter" idx="12"/>
          </p:nvPr>
        </p:nvSpPr>
        <p:spPr/>
        <p:txBody>
          <a:bodyPr/>
          <a:lstStyle/>
          <a:p>
            <a:pPr>
              <a:defRPr/>
            </a:pPr>
            <a:fld id="{867D7062-9452-4E92-B24E-4FDD9A331F38}" type="slidenum">
              <a:rPr lang="en-GB" smtClean="0"/>
              <a:pPr>
                <a:defRPr/>
              </a:pPr>
              <a:t>‹#›</a:t>
            </a:fld>
            <a:endParaRPr lang="en-GB"/>
          </a:p>
        </p:txBody>
      </p:sp>
    </p:spTree>
    <p:extLst>
      <p:ext uri="{BB962C8B-B14F-4D97-AF65-F5344CB8AC3E}">
        <p14:creationId xmlns:p14="http://schemas.microsoft.com/office/powerpoint/2010/main" val="142433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BADC7E3F-F661-4B45-AD4C-0219218F6163}" type="datetime1">
              <a:rPr lang="en-GB" smtClean="0"/>
              <a:pPr>
                <a:defRPr/>
              </a:pPr>
              <a:t>09/10/2017</a:t>
            </a:fld>
            <a:endParaRPr lang="en-GB"/>
          </a:p>
        </p:txBody>
      </p:sp>
      <p:sp>
        <p:nvSpPr>
          <p:cNvPr id="8" name="Footer Placeholder 7"/>
          <p:cNvSpPr>
            <a:spLocks noGrp="1"/>
          </p:cNvSpPr>
          <p:nvPr>
            <p:ph type="ftr" sz="quarter" idx="11"/>
          </p:nvPr>
        </p:nvSpPr>
        <p:spPr/>
        <p:txBody>
          <a:bodyPr/>
          <a:lstStyle/>
          <a:p>
            <a:pPr>
              <a:defRPr/>
            </a:pPr>
            <a:r>
              <a:rPr lang="en-GB" smtClean="0"/>
              <a:t>Oscar Plummer</a:t>
            </a:r>
            <a:endParaRPr lang="en-GB"/>
          </a:p>
        </p:txBody>
      </p:sp>
      <p:sp>
        <p:nvSpPr>
          <p:cNvPr id="9" name="Slide Number Placeholder 8"/>
          <p:cNvSpPr>
            <a:spLocks noGrp="1"/>
          </p:cNvSpPr>
          <p:nvPr>
            <p:ph type="sldNum" sz="quarter" idx="12"/>
          </p:nvPr>
        </p:nvSpPr>
        <p:spPr/>
        <p:txBody>
          <a:bodyPr/>
          <a:lstStyle/>
          <a:p>
            <a:pPr>
              <a:defRPr/>
            </a:pPr>
            <a:fld id="{BD758AEC-0DCD-48A1-B9BA-2299D2345F00}" type="slidenum">
              <a:rPr lang="en-GB" smtClean="0"/>
              <a:pPr>
                <a:defRPr/>
              </a:pPr>
              <a:t>‹#›</a:t>
            </a:fld>
            <a:endParaRPr lang="en-GB"/>
          </a:p>
        </p:txBody>
      </p:sp>
    </p:spTree>
    <p:extLst>
      <p:ext uri="{BB962C8B-B14F-4D97-AF65-F5344CB8AC3E}">
        <p14:creationId xmlns:p14="http://schemas.microsoft.com/office/powerpoint/2010/main" val="279207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722ACD0D-ECF0-4EEB-92E2-250F0692A6CA}" type="datetime1">
              <a:rPr lang="en-GB" smtClean="0"/>
              <a:pPr>
                <a:defRPr/>
              </a:pPr>
              <a:t>09/10/2017</a:t>
            </a:fld>
            <a:endParaRPr lang="en-GB"/>
          </a:p>
        </p:txBody>
      </p:sp>
      <p:sp>
        <p:nvSpPr>
          <p:cNvPr id="4" name="Footer Placeholder 3"/>
          <p:cNvSpPr>
            <a:spLocks noGrp="1"/>
          </p:cNvSpPr>
          <p:nvPr>
            <p:ph type="ftr" sz="quarter" idx="11"/>
          </p:nvPr>
        </p:nvSpPr>
        <p:spPr/>
        <p:txBody>
          <a:bodyPr/>
          <a:lstStyle/>
          <a:p>
            <a:pPr>
              <a:defRPr/>
            </a:pPr>
            <a:r>
              <a:rPr lang="en-GB" smtClean="0"/>
              <a:t>Oscar Plummer</a:t>
            </a:r>
            <a:endParaRPr lang="en-GB"/>
          </a:p>
        </p:txBody>
      </p:sp>
      <p:sp>
        <p:nvSpPr>
          <p:cNvPr id="5" name="Slide Number Placeholder 4"/>
          <p:cNvSpPr>
            <a:spLocks noGrp="1"/>
          </p:cNvSpPr>
          <p:nvPr>
            <p:ph type="sldNum" sz="quarter" idx="12"/>
          </p:nvPr>
        </p:nvSpPr>
        <p:spPr/>
        <p:txBody>
          <a:bodyPr/>
          <a:lstStyle/>
          <a:p>
            <a:pPr>
              <a:defRPr/>
            </a:pPr>
            <a:fld id="{01CDD6E2-BB07-4D90-8985-ADAE74397EC9}" type="slidenum">
              <a:rPr lang="en-GB" smtClean="0"/>
              <a:pPr>
                <a:defRPr/>
              </a:pPr>
              <a:t>‹#›</a:t>
            </a:fld>
            <a:endParaRPr lang="en-GB"/>
          </a:p>
        </p:txBody>
      </p:sp>
    </p:spTree>
    <p:extLst>
      <p:ext uri="{BB962C8B-B14F-4D97-AF65-F5344CB8AC3E}">
        <p14:creationId xmlns:p14="http://schemas.microsoft.com/office/powerpoint/2010/main" val="330851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E246CB7-CE6A-49BD-97FE-B1614C14CA63}" type="datetime1">
              <a:rPr lang="en-GB" smtClean="0"/>
              <a:pPr>
                <a:defRPr/>
              </a:pPr>
              <a:t>09/10/2017</a:t>
            </a:fld>
            <a:endParaRPr lang="en-GB"/>
          </a:p>
        </p:txBody>
      </p:sp>
      <p:sp>
        <p:nvSpPr>
          <p:cNvPr id="3" name="Footer Placeholder 2"/>
          <p:cNvSpPr>
            <a:spLocks noGrp="1"/>
          </p:cNvSpPr>
          <p:nvPr>
            <p:ph type="ftr" sz="quarter" idx="11"/>
          </p:nvPr>
        </p:nvSpPr>
        <p:spPr/>
        <p:txBody>
          <a:bodyPr/>
          <a:lstStyle/>
          <a:p>
            <a:pPr>
              <a:defRPr/>
            </a:pPr>
            <a:r>
              <a:rPr lang="en-GB" smtClean="0"/>
              <a:t>Oscar Plummer</a:t>
            </a:r>
            <a:endParaRPr lang="en-GB"/>
          </a:p>
        </p:txBody>
      </p:sp>
      <p:sp>
        <p:nvSpPr>
          <p:cNvPr id="4" name="Slide Number Placeholder 3"/>
          <p:cNvSpPr>
            <a:spLocks noGrp="1"/>
          </p:cNvSpPr>
          <p:nvPr>
            <p:ph type="sldNum" sz="quarter" idx="12"/>
          </p:nvPr>
        </p:nvSpPr>
        <p:spPr/>
        <p:txBody>
          <a:bodyPr/>
          <a:lstStyle/>
          <a:p>
            <a:pPr>
              <a:defRPr/>
            </a:pPr>
            <a:fld id="{E369EA88-19F6-4011-8C88-16503608FA88}" type="slidenum">
              <a:rPr lang="en-GB" smtClean="0"/>
              <a:pPr>
                <a:defRPr/>
              </a:pPr>
              <a:t>‹#›</a:t>
            </a:fld>
            <a:endParaRPr lang="en-GB"/>
          </a:p>
        </p:txBody>
      </p:sp>
    </p:spTree>
    <p:extLst>
      <p:ext uri="{BB962C8B-B14F-4D97-AF65-F5344CB8AC3E}">
        <p14:creationId xmlns:p14="http://schemas.microsoft.com/office/powerpoint/2010/main" val="201023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26C8843-CB75-409C-8F19-AC017E53031F}" type="datetime1">
              <a:rPr lang="en-GB" smtClean="0"/>
              <a:pPr>
                <a:defRPr/>
              </a:pPr>
              <a:t>09/10/2017</a:t>
            </a:fld>
            <a:endParaRPr lang="en-GB"/>
          </a:p>
        </p:txBody>
      </p:sp>
      <p:sp>
        <p:nvSpPr>
          <p:cNvPr id="6" name="Footer Placeholder 5"/>
          <p:cNvSpPr>
            <a:spLocks noGrp="1"/>
          </p:cNvSpPr>
          <p:nvPr>
            <p:ph type="ftr" sz="quarter" idx="11"/>
          </p:nvPr>
        </p:nvSpPr>
        <p:spPr/>
        <p:txBody>
          <a:bodyPr/>
          <a:lstStyle/>
          <a:p>
            <a:pPr>
              <a:defRPr/>
            </a:pPr>
            <a:r>
              <a:rPr lang="en-GB" smtClean="0"/>
              <a:t>Oscar Plummer</a:t>
            </a:r>
            <a:endParaRPr lang="en-GB"/>
          </a:p>
        </p:txBody>
      </p:sp>
      <p:sp>
        <p:nvSpPr>
          <p:cNvPr id="7" name="Slide Number Placeholder 6"/>
          <p:cNvSpPr>
            <a:spLocks noGrp="1"/>
          </p:cNvSpPr>
          <p:nvPr>
            <p:ph type="sldNum" sz="quarter" idx="12"/>
          </p:nvPr>
        </p:nvSpPr>
        <p:spPr/>
        <p:txBody>
          <a:bodyPr/>
          <a:lstStyle/>
          <a:p>
            <a:pPr>
              <a:defRPr/>
            </a:pPr>
            <a:fld id="{B59A92F0-D2BA-4838-919F-1D5042138904}" type="slidenum">
              <a:rPr lang="en-GB" smtClean="0"/>
              <a:pPr>
                <a:defRPr/>
              </a:pPr>
              <a:t>‹#›</a:t>
            </a:fld>
            <a:endParaRPr lang="en-GB"/>
          </a:p>
        </p:txBody>
      </p:sp>
    </p:spTree>
    <p:extLst>
      <p:ext uri="{BB962C8B-B14F-4D97-AF65-F5344CB8AC3E}">
        <p14:creationId xmlns:p14="http://schemas.microsoft.com/office/powerpoint/2010/main" val="376330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FAFA77F-BA01-4D96-B3BA-D8E95583B846}" type="datetime1">
              <a:rPr lang="en-GB" smtClean="0"/>
              <a:pPr>
                <a:defRPr/>
              </a:pPr>
              <a:t>09/10/2017</a:t>
            </a:fld>
            <a:endParaRPr lang="en-GB"/>
          </a:p>
        </p:txBody>
      </p:sp>
      <p:sp>
        <p:nvSpPr>
          <p:cNvPr id="6" name="Footer Placeholder 5"/>
          <p:cNvSpPr>
            <a:spLocks noGrp="1"/>
          </p:cNvSpPr>
          <p:nvPr>
            <p:ph type="ftr" sz="quarter" idx="11"/>
          </p:nvPr>
        </p:nvSpPr>
        <p:spPr/>
        <p:txBody>
          <a:bodyPr/>
          <a:lstStyle/>
          <a:p>
            <a:pPr>
              <a:defRPr/>
            </a:pPr>
            <a:r>
              <a:rPr lang="en-GB" smtClean="0"/>
              <a:t>Oscar Plummer</a:t>
            </a:r>
            <a:endParaRPr lang="en-GB"/>
          </a:p>
        </p:txBody>
      </p:sp>
      <p:sp>
        <p:nvSpPr>
          <p:cNvPr id="7" name="Slide Number Placeholder 6"/>
          <p:cNvSpPr>
            <a:spLocks noGrp="1"/>
          </p:cNvSpPr>
          <p:nvPr>
            <p:ph type="sldNum" sz="quarter" idx="12"/>
          </p:nvPr>
        </p:nvSpPr>
        <p:spPr/>
        <p:txBody>
          <a:bodyPr/>
          <a:lstStyle/>
          <a:p>
            <a:pPr>
              <a:defRPr/>
            </a:pPr>
            <a:fld id="{6A46D605-A6A5-4D32-90C4-60C82558F318}" type="slidenum">
              <a:rPr lang="en-GB" smtClean="0"/>
              <a:pPr>
                <a:defRPr/>
              </a:pPr>
              <a:t>‹#›</a:t>
            </a:fld>
            <a:endParaRPr lang="en-GB"/>
          </a:p>
        </p:txBody>
      </p:sp>
    </p:spTree>
    <p:extLst>
      <p:ext uri="{BB962C8B-B14F-4D97-AF65-F5344CB8AC3E}">
        <p14:creationId xmlns:p14="http://schemas.microsoft.com/office/powerpoint/2010/main" val="2656234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824042-C5B2-4B40-A267-206C8C417119}" type="datetime1">
              <a:rPr lang="en-GB" smtClean="0"/>
              <a:pPr>
                <a:defRPr/>
              </a:pPr>
              <a:t>09/10/2017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GB" smtClean="0"/>
              <a:t>Oscar Plummer</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93B20CF-FD5F-49C3-BE7D-D140CF1720C4}" type="slidenum">
              <a:rPr lang="en-GB" smtClean="0"/>
              <a:pPr>
                <a:defRPr/>
              </a:pPr>
              <a:t>‹#›</a:t>
            </a:fld>
            <a:endParaRPr lang="en-GB"/>
          </a:p>
        </p:txBody>
      </p:sp>
    </p:spTree>
    <p:extLst>
      <p:ext uri="{BB962C8B-B14F-4D97-AF65-F5344CB8AC3E}">
        <p14:creationId xmlns:p14="http://schemas.microsoft.com/office/powerpoint/2010/main" val="3366493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www.google.co.uk/url?sa=i&amp;rct=j&amp;q=&amp;esrc=s&amp;source=images&amp;cd=&amp;cad=rja&amp;uact=8&amp;ved=0ahUKEwiEj4iYha7SAhWDbRQKHSwpC0sQjRwIBw&amp;url=http://www.nndb.com/people/422/000032326/&amp;psig=AFQjCNH7jD0Jm9JqQ8NwIVqhuRoKOxm3ww&amp;ust=1488208057471346"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U4ambo9nVAhVBtRQKHbETB3QQjRwIBw&amp;url=http://www.trueactivist.com/say-goodbye-to-sleeping-pills-and-try-these-6-tips-for-better-sleep-instead/&amp;psig=AFQjCNEFV0vzWrIsORSP6nV7aGHx_LBImQ&amp;ust=150288770584986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18" Type="http://schemas.openxmlformats.org/officeDocument/2006/relationships/image" Target="../media/image19.jpeg"/><Relationship Id="rId3" Type="http://schemas.openxmlformats.org/officeDocument/2006/relationships/image" Target="../media/image4.jpeg"/><Relationship Id="rId21" Type="http://schemas.openxmlformats.org/officeDocument/2006/relationships/image" Target="../media/image22.jpeg"/><Relationship Id="rId7" Type="http://schemas.openxmlformats.org/officeDocument/2006/relationships/image" Target="../media/image8.jpeg"/><Relationship Id="rId12" Type="http://schemas.openxmlformats.org/officeDocument/2006/relationships/image" Target="../media/image13.wmf"/><Relationship Id="rId17" Type="http://schemas.openxmlformats.org/officeDocument/2006/relationships/image" Target="../media/image18.jpeg"/><Relationship Id="rId2" Type="http://schemas.openxmlformats.org/officeDocument/2006/relationships/image" Target="../media/image3.jpeg"/><Relationship Id="rId16" Type="http://schemas.openxmlformats.org/officeDocument/2006/relationships/image" Target="../media/image17.jpeg"/><Relationship Id="rId20"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5" Type="http://schemas.openxmlformats.org/officeDocument/2006/relationships/image" Target="../media/image16.pn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 Id="rId22"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125" y="1698625"/>
            <a:ext cx="7772400" cy="1470025"/>
          </a:xfrm>
        </p:spPr>
        <p:txBody>
          <a:bodyPr/>
          <a:lstStyle/>
          <a:p>
            <a:r>
              <a:rPr lang="en-GB" b="1" dirty="0" smtClean="0">
                <a:solidFill>
                  <a:srgbClr val="0070C0"/>
                </a:solidFill>
              </a:rPr>
              <a:t>Reading Workshop</a:t>
            </a:r>
            <a:endParaRPr lang="en-GB" b="1" dirty="0">
              <a:solidFill>
                <a:srgbClr val="0070C0"/>
              </a:solidFill>
            </a:endParaRPr>
          </a:p>
        </p:txBody>
      </p:sp>
      <p:sp>
        <p:nvSpPr>
          <p:cNvPr id="3" name="Subtitle 2"/>
          <p:cNvSpPr>
            <a:spLocks noGrp="1"/>
          </p:cNvSpPr>
          <p:nvPr>
            <p:ph type="subTitle" idx="1"/>
          </p:nvPr>
        </p:nvSpPr>
        <p:spPr>
          <a:xfrm>
            <a:off x="1304925" y="3510712"/>
            <a:ext cx="6400800" cy="1752600"/>
          </a:xfrm>
        </p:spPr>
        <p:txBody>
          <a:bodyPr/>
          <a:lstStyle/>
          <a:p>
            <a:r>
              <a:rPr lang="en-GB" dirty="0" smtClean="0"/>
              <a:t>October </a:t>
            </a:r>
            <a:r>
              <a:rPr lang="en-GB" dirty="0" smtClean="0"/>
              <a:t>2017</a:t>
            </a:r>
            <a:endParaRPr lang="en-GB" dirty="0"/>
          </a:p>
        </p:txBody>
      </p:sp>
      <p:sp>
        <p:nvSpPr>
          <p:cNvPr id="4" name="Date Placeholder 3"/>
          <p:cNvSpPr>
            <a:spLocks noGrp="1"/>
          </p:cNvSpPr>
          <p:nvPr>
            <p:ph type="dt" sz="half" idx="10"/>
          </p:nvPr>
        </p:nvSpPr>
        <p:spPr/>
        <p:txBody>
          <a:bodyPr/>
          <a:lstStyle/>
          <a:p>
            <a:pPr>
              <a:defRPr/>
            </a:pPr>
            <a:fld id="{FE26F0FC-00D7-43DA-9EE1-1E9B2ABE31E4}"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dirty="0" smtClean="0"/>
              <a:t>Kent</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8129" y="4255048"/>
            <a:ext cx="1167196" cy="15125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054380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2400" dirty="0"/>
          </a:p>
          <a:p>
            <a:endParaRPr lang="en-GB" sz="2400" dirty="0" smtClean="0"/>
          </a:p>
          <a:p>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Content Placeholder 2"/>
          <p:cNvSpPr txBox="1">
            <a:spLocks/>
          </p:cNvSpPr>
          <p:nvPr/>
        </p:nvSpPr>
        <p:spPr>
          <a:xfrm>
            <a:off x="2123728" y="476672"/>
            <a:ext cx="4337444" cy="67647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t> </a:t>
            </a:r>
            <a:r>
              <a:rPr lang="en-GB" sz="2800" i="1" dirty="0" smtClean="0"/>
              <a:t>Billy’s Tower    </a:t>
            </a:r>
            <a:r>
              <a:rPr lang="en-GB" sz="1900" i="1" dirty="0" smtClean="0">
                <a:solidFill>
                  <a:srgbClr val="0070C0"/>
                </a:solidFill>
              </a:rPr>
              <a:t>  </a:t>
            </a:r>
          </a:p>
          <a:p>
            <a:pPr marL="0" indent="0">
              <a:buFont typeface="Arial" panose="020B0604020202020204" pitchFamily="34" charset="0"/>
              <a:buNone/>
            </a:pPr>
            <a:r>
              <a:rPr lang="en-GB" sz="2800" i="1" dirty="0" smtClean="0"/>
              <a:t>Billy was howling because his whole day had been spoilt.  All his work had been broken by the wave. </a:t>
            </a:r>
          </a:p>
          <a:p>
            <a:pPr marL="0" indent="0">
              <a:buFont typeface="Arial" panose="020B0604020202020204" pitchFamily="34" charset="0"/>
              <a:buNone/>
            </a:pPr>
            <a:endParaRPr lang="en-GB" sz="2800" i="1" dirty="0" smtClean="0"/>
          </a:p>
          <a:p>
            <a:pPr marL="0" indent="0">
              <a:buFont typeface="Arial" panose="020B0604020202020204" pitchFamily="34" charset="0"/>
              <a:buNone/>
            </a:pPr>
            <a:r>
              <a:rPr lang="en-GB" sz="2800" i="1" dirty="0" smtClean="0"/>
              <a:t> His mum came over to help but she accidentally stepped on the one tower that was left.  “Never mind”, she said. “Let’s go back for tea.  You can build some more towers tomorrow.”  </a:t>
            </a:r>
          </a:p>
          <a:p>
            <a:pPr marL="0" indent="0">
              <a:buFont typeface="Arial" panose="020B0604020202020204" pitchFamily="34" charset="0"/>
              <a:buNone/>
            </a:pPr>
            <a:endParaRPr lang="en-GB" i="1" dirty="0" smtClean="0"/>
          </a:p>
          <a:p>
            <a:endParaRPr lang="en-GB" dirty="0"/>
          </a:p>
        </p:txBody>
      </p:sp>
      <p:grpSp>
        <p:nvGrpSpPr>
          <p:cNvPr id="6" name="Group 5"/>
          <p:cNvGrpSpPr/>
          <p:nvPr/>
        </p:nvGrpSpPr>
        <p:grpSpPr>
          <a:xfrm>
            <a:off x="-134322" y="0"/>
            <a:ext cx="9278322" cy="6509812"/>
            <a:chOff x="-134322" y="0"/>
            <a:chExt cx="9278322" cy="6509812"/>
          </a:xfrm>
        </p:grpSpPr>
        <p:sp>
          <p:nvSpPr>
            <p:cNvPr id="7" name="Content Placeholder 3"/>
            <p:cNvSpPr txBox="1">
              <a:spLocks/>
            </p:cNvSpPr>
            <p:nvPr/>
          </p:nvSpPr>
          <p:spPr>
            <a:xfrm>
              <a:off x="0" y="1412776"/>
              <a:ext cx="2160240" cy="3281794"/>
            </a:xfrm>
            <a:prstGeom prst="cloudCallout">
              <a:avLst>
                <a:gd name="adj1" fmla="val 55212"/>
                <a:gd name="adj2" fmla="val 3825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rgbClr val="FF0000"/>
                  </a:solidFill>
                </a:rPr>
                <a:t>Tower…work </a:t>
              </a:r>
              <a:r>
                <a:rPr lang="en-GB" sz="1800" dirty="0" err="1" smtClean="0">
                  <a:solidFill>
                    <a:srgbClr val="FF0000"/>
                  </a:solidFill>
                </a:rPr>
                <a:t>wave</a:t>
              </a:r>
              <a:r>
                <a:rPr lang="en-GB" sz="1800" dirty="0" err="1" smtClean="0">
                  <a:solidFill>
                    <a:schemeClr val="tx1"/>
                  </a:solidFill>
                </a:rPr>
                <a:t>..so</a:t>
              </a:r>
              <a:r>
                <a:rPr lang="en-GB" sz="1800" dirty="0" smtClean="0">
                  <a:solidFill>
                    <a:schemeClr val="tx1"/>
                  </a:solidFill>
                </a:rPr>
                <a:t> they are on the beach at </a:t>
              </a:r>
              <a:r>
                <a:rPr lang="en-GB" sz="1800" dirty="0" err="1" smtClean="0">
                  <a:solidFill>
                    <a:schemeClr val="tx1"/>
                  </a:solidFill>
                </a:rPr>
                <a:t>seaside..the</a:t>
              </a:r>
              <a:r>
                <a:rPr lang="en-GB" sz="1800" dirty="0" smtClean="0">
                  <a:solidFill>
                    <a:schemeClr val="tx1"/>
                  </a:solidFill>
                </a:rPr>
                <a:t> towers are </a:t>
              </a:r>
              <a:r>
                <a:rPr lang="en-GB" sz="1800" dirty="0" err="1" smtClean="0">
                  <a:solidFill>
                    <a:schemeClr val="tx1"/>
                  </a:solidFill>
                </a:rPr>
                <a:t>sancastles</a:t>
              </a:r>
              <a:r>
                <a:rPr lang="en-GB" sz="1800" dirty="0" smtClean="0">
                  <a:solidFill>
                    <a:schemeClr val="tx1"/>
                  </a:solidFill>
                </a:rPr>
                <a:t>..</a:t>
              </a:r>
            </a:p>
            <a:p>
              <a:pPr marL="0" indent="0" algn="ctr">
                <a:buFont typeface="Arial" panose="020B0604020202020204" pitchFamily="34" charset="0"/>
                <a:buNone/>
              </a:pPr>
              <a:endParaRPr lang="en-GB" sz="1800" dirty="0" smtClean="0">
                <a:solidFill>
                  <a:schemeClr val="tx1"/>
                </a:solidFill>
              </a:endParaRPr>
            </a:p>
          </p:txBody>
        </p:sp>
        <p:sp>
          <p:nvSpPr>
            <p:cNvPr id="8" name="Content Placeholder 3"/>
            <p:cNvSpPr txBox="1">
              <a:spLocks/>
            </p:cNvSpPr>
            <p:nvPr/>
          </p:nvSpPr>
          <p:spPr>
            <a:xfrm>
              <a:off x="6571782" y="391509"/>
              <a:ext cx="2446443" cy="1208604"/>
            </a:xfrm>
            <a:prstGeom prst="cloudCallout">
              <a:avLst>
                <a:gd name="adj1" fmla="val -156358"/>
                <a:gd name="adj2" fmla="val 514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rgbClr val="FF0000"/>
                  </a:solidFill>
                </a:rPr>
                <a:t>Howling</a:t>
              </a:r>
              <a:r>
                <a:rPr lang="en-GB" sz="1800" dirty="0" smtClean="0">
                  <a:solidFill>
                    <a:schemeClr val="tx1"/>
                  </a:solidFill>
                </a:rPr>
                <a:t>…a little boy?  A wolf?</a:t>
              </a:r>
            </a:p>
          </p:txBody>
        </p:sp>
        <p:sp>
          <p:nvSpPr>
            <p:cNvPr id="9" name="Content Placeholder 3"/>
            <p:cNvSpPr txBox="1">
              <a:spLocks/>
            </p:cNvSpPr>
            <p:nvPr/>
          </p:nvSpPr>
          <p:spPr>
            <a:xfrm>
              <a:off x="6300192" y="1600113"/>
              <a:ext cx="2718033" cy="1756879"/>
            </a:xfrm>
            <a:prstGeom prst="cloudCallout">
              <a:avLst>
                <a:gd name="adj1" fmla="val -113237"/>
                <a:gd name="adj2" fmla="val 176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rgbClr val="FF0000"/>
                  </a:solidFill>
                </a:rPr>
                <a:t>Work</a:t>
              </a:r>
              <a:r>
                <a:rPr lang="en-GB" sz="1800" dirty="0" smtClean="0">
                  <a:solidFill>
                    <a:schemeClr val="tx1"/>
                  </a:solidFill>
                </a:rPr>
                <a:t>…?</a:t>
              </a:r>
            </a:p>
            <a:p>
              <a:pPr marL="0" indent="0" algn="ctr">
                <a:buFont typeface="Arial" panose="020B0604020202020204" pitchFamily="34" charset="0"/>
                <a:buNone/>
              </a:pPr>
              <a:r>
                <a:rPr lang="en-GB" sz="1800" dirty="0" smtClean="0">
                  <a:solidFill>
                    <a:srgbClr val="FF0000"/>
                  </a:solidFill>
                </a:rPr>
                <a:t>wave</a:t>
              </a:r>
              <a:r>
                <a:rPr lang="en-GB" sz="1800" dirty="0" smtClean="0">
                  <a:solidFill>
                    <a:schemeClr val="tx1"/>
                  </a:solidFill>
                </a:rPr>
                <a:t>…is he making something ..at the seaside</a:t>
              </a:r>
              <a:r>
                <a:rPr lang="en-GB" sz="2400" dirty="0" smtClean="0">
                  <a:solidFill>
                    <a:schemeClr val="tx1"/>
                  </a:solidFill>
                </a:rPr>
                <a:t>?</a:t>
              </a:r>
            </a:p>
          </p:txBody>
        </p:sp>
        <p:sp>
          <p:nvSpPr>
            <p:cNvPr id="10" name="Content Placeholder 3"/>
            <p:cNvSpPr txBox="1">
              <a:spLocks/>
            </p:cNvSpPr>
            <p:nvPr/>
          </p:nvSpPr>
          <p:spPr>
            <a:xfrm>
              <a:off x="6883526" y="3841296"/>
              <a:ext cx="2260474" cy="1208604"/>
            </a:xfrm>
            <a:prstGeom prst="cloudCallout">
              <a:avLst>
                <a:gd name="adj1" fmla="val -104904"/>
                <a:gd name="adj2" fmla="val -4792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err="1">
                  <a:solidFill>
                    <a:srgbClr val="FF0000"/>
                  </a:solidFill>
                </a:rPr>
                <a:t>a</a:t>
              </a:r>
              <a:r>
                <a:rPr lang="en-GB" sz="1800" dirty="0" err="1" smtClean="0">
                  <a:solidFill>
                    <a:srgbClr val="FF0000"/>
                  </a:solidFill>
                </a:rPr>
                <a:t>ccidentally.</a:t>
              </a:r>
              <a:r>
                <a:rPr lang="en-GB" sz="1800" dirty="0" err="1" smtClean="0">
                  <a:solidFill>
                    <a:schemeClr val="tx1"/>
                  </a:solidFill>
                </a:rPr>
                <a:t>.So</a:t>
              </a:r>
              <a:r>
                <a:rPr lang="en-GB" sz="1800" dirty="0" smtClean="0">
                  <a:solidFill>
                    <a:schemeClr val="tx1"/>
                  </a:solidFill>
                </a:rPr>
                <a:t> not on purpose</a:t>
              </a:r>
              <a:r>
                <a:rPr lang="en-GB" sz="2400" dirty="0" smtClean="0">
                  <a:solidFill>
                    <a:schemeClr val="tx1"/>
                  </a:solidFill>
                </a:rPr>
                <a:t>…</a:t>
              </a:r>
            </a:p>
          </p:txBody>
        </p:sp>
        <p:sp>
          <p:nvSpPr>
            <p:cNvPr id="11" name="Content Placeholder 3"/>
            <p:cNvSpPr txBox="1">
              <a:spLocks/>
            </p:cNvSpPr>
            <p:nvPr/>
          </p:nvSpPr>
          <p:spPr>
            <a:xfrm>
              <a:off x="6461172" y="5301208"/>
              <a:ext cx="2676522" cy="1208604"/>
            </a:xfrm>
            <a:prstGeom prst="cloudCallout">
              <a:avLst>
                <a:gd name="adj1" fmla="val -81342"/>
                <a:gd name="adj2" fmla="val -3211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rgbClr val="FF0000"/>
                  </a:solidFill>
                </a:rPr>
                <a:t>Tomorrow</a:t>
              </a:r>
            </a:p>
            <a:p>
              <a:pPr marL="0" indent="0" algn="ctr">
                <a:buFont typeface="Arial" panose="020B0604020202020204" pitchFamily="34" charset="0"/>
                <a:buNone/>
              </a:pPr>
              <a:r>
                <a:rPr lang="en-GB" sz="1800" dirty="0" smtClean="0">
                  <a:solidFill>
                    <a:schemeClr val="tx1"/>
                  </a:solidFill>
                </a:rPr>
                <a:t>…so they might live near sea or be on holiday..</a:t>
              </a:r>
            </a:p>
          </p:txBody>
        </p:sp>
        <p:sp>
          <p:nvSpPr>
            <p:cNvPr id="12" name="Content Placeholder 3"/>
            <p:cNvSpPr txBox="1">
              <a:spLocks/>
            </p:cNvSpPr>
            <p:nvPr/>
          </p:nvSpPr>
          <p:spPr>
            <a:xfrm>
              <a:off x="-134322" y="5301208"/>
              <a:ext cx="1835696" cy="1208604"/>
            </a:xfrm>
            <a:prstGeom prst="cloudCallout">
              <a:avLst>
                <a:gd name="adj1" fmla="val 97164"/>
                <a:gd name="adj2" fmla="val -2872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chemeClr val="tx1"/>
                  </a:solidFill>
                </a:rPr>
                <a:t>So it’s about 4pm…</a:t>
              </a:r>
            </a:p>
          </p:txBody>
        </p:sp>
        <p:sp>
          <p:nvSpPr>
            <p:cNvPr id="13" name="Content Placeholder 3"/>
            <p:cNvSpPr txBox="1">
              <a:spLocks/>
            </p:cNvSpPr>
            <p:nvPr/>
          </p:nvSpPr>
          <p:spPr>
            <a:xfrm>
              <a:off x="4716016" y="0"/>
              <a:ext cx="2195474" cy="977497"/>
            </a:xfrm>
            <a:prstGeom prst="cloudCallout">
              <a:avLst>
                <a:gd name="adj1" fmla="val -117698"/>
                <a:gd name="adj2" fmla="val 9665"/>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chemeClr val="tx1"/>
                  </a:solidFill>
                </a:rPr>
                <a:t>Billy is going to be making something</a:t>
              </a:r>
            </a:p>
          </p:txBody>
        </p:sp>
        <p:sp>
          <p:nvSpPr>
            <p:cNvPr id="14" name="Content Placeholder 3"/>
            <p:cNvSpPr txBox="1">
              <a:spLocks/>
            </p:cNvSpPr>
            <p:nvPr/>
          </p:nvSpPr>
          <p:spPr>
            <a:xfrm>
              <a:off x="0" y="188640"/>
              <a:ext cx="2123728" cy="1208604"/>
            </a:xfrm>
            <a:prstGeom prst="cloudCallout">
              <a:avLst>
                <a:gd name="adj1" fmla="val 71722"/>
                <a:gd name="adj2" fmla="val 67562"/>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GB" sz="1800" dirty="0" smtClean="0">
                  <a:solidFill>
                    <a:srgbClr val="FF0000"/>
                  </a:solidFill>
                </a:rPr>
                <a:t>Whole day</a:t>
              </a:r>
              <a:r>
                <a:rPr lang="en-GB" sz="1800" dirty="0" smtClean="0">
                  <a:solidFill>
                    <a:schemeClr val="tx1"/>
                  </a:solidFill>
                </a:rPr>
                <a:t>..So the day must be nearly over</a:t>
              </a:r>
            </a:p>
          </p:txBody>
        </p:sp>
      </p:grpSp>
    </p:spTree>
    <p:extLst>
      <p:ext uri="{BB962C8B-B14F-4D97-AF65-F5344CB8AC3E}">
        <p14:creationId xmlns:p14="http://schemas.microsoft.com/office/powerpoint/2010/main" val="1577775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6" name="Picture 5"/>
          <p:cNvPicPr>
            <a:picLocks noChangeAspect="1"/>
          </p:cNvPicPr>
          <p:nvPr/>
        </p:nvPicPr>
        <p:blipFill>
          <a:blip r:embed="rId2"/>
          <a:stretch>
            <a:fillRect/>
          </a:stretch>
        </p:blipFill>
        <p:spPr>
          <a:xfrm>
            <a:off x="0" y="627697"/>
            <a:ext cx="8995671" cy="4873943"/>
          </a:xfrm>
          <a:prstGeom prst="rect">
            <a:avLst/>
          </a:prstGeom>
        </p:spPr>
      </p:pic>
    </p:spTree>
    <p:extLst>
      <p:ext uri="{BB962C8B-B14F-4D97-AF65-F5344CB8AC3E}">
        <p14:creationId xmlns:p14="http://schemas.microsoft.com/office/powerpoint/2010/main" val="4194783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70C0"/>
                </a:solidFill>
              </a:rPr>
              <a:t>Words they needed to know in the KS2 test.</a:t>
            </a:r>
            <a:endParaRPr lang="en-GB" b="1" dirty="0">
              <a:solidFill>
                <a:srgbClr val="0070C0"/>
              </a:solidFill>
            </a:endParaRPr>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6" name="Rounded Rectangle 5"/>
          <p:cNvSpPr/>
          <p:nvPr/>
        </p:nvSpPr>
        <p:spPr>
          <a:xfrm>
            <a:off x="817177" y="1876097"/>
            <a:ext cx="2380593" cy="12454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triumphant</a:t>
            </a:r>
            <a:endParaRPr lang="en-GB" sz="2800" b="1" dirty="0"/>
          </a:p>
        </p:txBody>
      </p:sp>
      <p:sp>
        <p:nvSpPr>
          <p:cNvPr id="8" name="Rounded Rectangle 7"/>
          <p:cNvSpPr/>
          <p:nvPr/>
        </p:nvSpPr>
        <p:spPr>
          <a:xfrm>
            <a:off x="3103176" y="1571296"/>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stubborn</a:t>
            </a:r>
            <a:endParaRPr lang="en-GB" sz="2800" b="1" dirty="0"/>
          </a:p>
        </p:txBody>
      </p:sp>
      <p:sp>
        <p:nvSpPr>
          <p:cNvPr id="9" name="Rounded Rectangle 8"/>
          <p:cNvSpPr/>
          <p:nvPr/>
        </p:nvSpPr>
        <p:spPr>
          <a:xfrm>
            <a:off x="128743" y="3273971"/>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rival</a:t>
            </a:r>
            <a:endParaRPr lang="en-GB" sz="2800" b="1" dirty="0"/>
          </a:p>
        </p:txBody>
      </p:sp>
      <p:sp>
        <p:nvSpPr>
          <p:cNvPr id="10" name="Rounded Rectangle 9"/>
          <p:cNvSpPr/>
          <p:nvPr/>
        </p:nvSpPr>
        <p:spPr>
          <a:xfrm>
            <a:off x="4359162" y="3273971"/>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bg1"/>
                </a:solidFill>
              </a:rPr>
              <a:t>ancestor</a:t>
            </a:r>
            <a:endParaRPr lang="en-GB" sz="2800" b="1" dirty="0">
              <a:solidFill>
                <a:schemeClr val="bg1"/>
              </a:solidFill>
            </a:endParaRPr>
          </a:p>
        </p:txBody>
      </p:sp>
      <p:sp>
        <p:nvSpPr>
          <p:cNvPr id="11" name="Rounded Rectangle 10"/>
          <p:cNvSpPr/>
          <p:nvPr/>
        </p:nvSpPr>
        <p:spPr>
          <a:xfrm>
            <a:off x="5499522" y="1876097"/>
            <a:ext cx="2380593" cy="12454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impression</a:t>
            </a:r>
            <a:endParaRPr lang="en-GB" sz="2800" b="1" dirty="0"/>
          </a:p>
        </p:txBody>
      </p:sp>
      <p:sp>
        <p:nvSpPr>
          <p:cNvPr id="12" name="Rounded Rectangle 11"/>
          <p:cNvSpPr/>
          <p:nvPr/>
        </p:nvSpPr>
        <p:spPr>
          <a:xfrm>
            <a:off x="596459" y="4635061"/>
            <a:ext cx="2380593" cy="12454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determined</a:t>
            </a:r>
            <a:endParaRPr lang="en-GB" sz="2800" b="1" dirty="0"/>
          </a:p>
        </p:txBody>
      </p:sp>
      <p:sp>
        <p:nvSpPr>
          <p:cNvPr id="13" name="Rounded Rectangle 12"/>
          <p:cNvSpPr/>
          <p:nvPr/>
        </p:nvSpPr>
        <p:spPr>
          <a:xfrm>
            <a:off x="2761592" y="4437991"/>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m</a:t>
            </a:r>
            <a:r>
              <a:rPr lang="en-GB" sz="2800" b="1" dirty="0" smtClean="0"/>
              <a:t>illed around</a:t>
            </a:r>
            <a:endParaRPr lang="en-GB" sz="2800" b="1" dirty="0"/>
          </a:p>
        </p:txBody>
      </p:sp>
      <p:sp>
        <p:nvSpPr>
          <p:cNvPr id="14" name="Rounded Rectangle 13"/>
          <p:cNvSpPr/>
          <p:nvPr/>
        </p:nvSpPr>
        <p:spPr>
          <a:xfrm>
            <a:off x="4558855" y="5157947"/>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a</a:t>
            </a:r>
            <a:r>
              <a:rPr lang="en-GB" sz="2800" b="1" dirty="0" smtClean="0"/>
              <a:t>ppeal to</a:t>
            </a:r>
            <a:endParaRPr lang="en-GB" sz="2800" b="1" dirty="0"/>
          </a:p>
        </p:txBody>
      </p:sp>
      <p:sp>
        <p:nvSpPr>
          <p:cNvPr id="20" name="Rounded Rectangle 19"/>
          <p:cNvSpPr/>
          <p:nvPr/>
        </p:nvSpPr>
        <p:spPr>
          <a:xfrm>
            <a:off x="6595233" y="3011214"/>
            <a:ext cx="2380593" cy="12454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image</a:t>
            </a:r>
            <a:endParaRPr lang="en-GB" sz="2800" b="1" dirty="0"/>
          </a:p>
        </p:txBody>
      </p:sp>
      <p:sp>
        <p:nvSpPr>
          <p:cNvPr id="21" name="Rounded Rectangle 20"/>
          <p:cNvSpPr/>
          <p:nvPr/>
        </p:nvSpPr>
        <p:spPr>
          <a:xfrm>
            <a:off x="2178262" y="3011214"/>
            <a:ext cx="2380593" cy="12454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parched</a:t>
            </a:r>
            <a:endParaRPr lang="en-GB" sz="2800" b="1" dirty="0"/>
          </a:p>
        </p:txBody>
      </p:sp>
      <p:sp>
        <p:nvSpPr>
          <p:cNvPr id="22" name="Rounded Rectangle 21"/>
          <p:cNvSpPr/>
          <p:nvPr/>
        </p:nvSpPr>
        <p:spPr>
          <a:xfrm>
            <a:off x="6140666" y="4340771"/>
            <a:ext cx="2380593" cy="124547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t>rehabilitation</a:t>
            </a:r>
            <a:endParaRPr lang="en-GB" sz="2800" b="1" dirty="0"/>
          </a:p>
        </p:txBody>
      </p:sp>
    </p:spTree>
    <p:extLst>
      <p:ext uri="{BB962C8B-B14F-4D97-AF65-F5344CB8AC3E}">
        <p14:creationId xmlns:p14="http://schemas.microsoft.com/office/powerpoint/2010/main" val="1950292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435" y="118242"/>
            <a:ext cx="8387255" cy="6567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1147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833" y="220719"/>
            <a:ext cx="8019547" cy="6621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783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Comprehension is vital </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GB" sz="2400" dirty="0" smtClean="0"/>
              <a:t>The main focus for the new tests are content domains </a:t>
            </a:r>
            <a:r>
              <a:rPr lang="en-GB" sz="2400" b="1" dirty="0" smtClean="0"/>
              <a:t>2b</a:t>
            </a:r>
            <a:r>
              <a:rPr lang="en-GB" sz="2400" dirty="0" smtClean="0"/>
              <a:t> and </a:t>
            </a:r>
            <a:r>
              <a:rPr lang="en-GB" sz="2400" b="1" dirty="0" smtClean="0"/>
              <a:t>2d</a:t>
            </a:r>
            <a:r>
              <a:rPr lang="en-GB" sz="2400" dirty="0" smtClean="0"/>
              <a:t>:</a:t>
            </a:r>
          </a:p>
          <a:p>
            <a:endParaRPr lang="en-GB" sz="2400" dirty="0" smtClean="0"/>
          </a:p>
          <a:p>
            <a:r>
              <a:rPr lang="en-GB" sz="2400" b="1" dirty="0" smtClean="0"/>
              <a:t>2b</a:t>
            </a:r>
            <a:r>
              <a:rPr lang="en-GB" sz="2400" dirty="0" smtClean="0"/>
              <a:t>: retrieve and record information / identify key details from fiction and non-fiction </a:t>
            </a:r>
          </a:p>
          <a:p>
            <a:endParaRPr lang="en-GB" sz="2400" dirty="0"/>
          </a:p>
          <a:p>
            <a:r>
              <a:rPr lang="en-GB" sz="2400" b="1" dirty="0" smtClean="0"/>
              <a:t>2d:</a:t>
            </a:r>
            <a:r>
              <a:rPr lang="en-GB" sz="2400" dirty="0" smtClean="0"/>
              <a:t>Make inferences from the text/ explain and justify inferences.</a:t>
            </a:r>
          </a:p>
          <a:p>
            <a:endParaRPr lang="en-GB" sz="2400" dirty="0" smtClean="0"/>
          </a:p>
          <a:p>
            <a:endParaRPr lang="en-GB" sz="2400" dirty="0"/>
          </a:p>
          <a:p>
            <a:pPr marL="0" indent="0">
              <a:buNone/>
            </a:pPr>
            <a:endParaRPr lang="en-GB" sz="2400" dirty="0"/>
          </a:p>
          <a:p>
            <a:endParaRPr lang="en-GB" sz="2400" dirty="0" smtClean="0"/>
          </a:p>
          <a:p>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Tree>
    <p:extLst>
      <p:ext uri="{BB962C8B-B14F-4D97-AF65-F5344CB8AC3E}">
        <p14:creationId xmlns:p14="http://schemas.microsoft.com/office/powerpoint/2010/main" val="3279786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6" name="Rounded Rectangle 5"/>
          <p:cNvSpPr/>
          <p:nvPr/>
        </p:nvSpPr>
        <p:spPr>
          <a:xfrm>
            <a:off x="409903" y="441435"/>
            <a:ext cx="8308428" cy="19391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88731" y="610914"/>
            <a:ext cx="8229600" cy="1600200"/>
          </a:xfrm>
        </p:spPr>
        <p:txBody>
          <a:bodyPr/>
          <a:lstStyle/>
          <a:p>
            <a:r>
              <a:rPr lang="en-GB" sz="4000" dirty="0" smtClean="0"/>
              <a:t>2c: </a:t>
            </a:r>
            <a:r>
              <a:rPr lang="en-GB" sz="4000" i="1" dirty="0"/>
              <a:t>Summarise main ideas from more than one paragraph</a:t>
            </a:r>
            <a:endParaRPr lang="en-GB" dirty="0"/>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8" name="Rectangle 7"/>
          <p:cNvSpPr/>
          <p:nvPr/>
        </p:nvSpPr>
        <p:spPr>
          <a:xfrm>
            <a:off x="456156" y="4033266"/>
            <a:ext cx="8577485" cy="461665"/>
          </a:xfrm>
          <a:prstGeom prst="rect">
            <a:avLst/>
          </a:prstGeom>
        </p:spPr>
        <p:txBody>
          <a:bodyPr wrap="square">
            <a:spAutoFit/>
          </a:bodyPr>
          <a:lstStyle/>
          <a:p>
            <a:pPr marL="342900" indent="-342900">
              <a:buFont typeface="Arial" panose="020B0604020202020204" pitchFamily="34" charset="0"/>
              <a:buChar char="•"/>
            </a:pPr>
            <a:r>
              <a:rPr lang="en-GB" sz="2400" dirty="0">
                <a:solidFill>
                  <a:schemeClr val="tx1"/>
                </a:solidFill>
              </a:rPr>
              <a:t>What is the main message / theme in this text? </a:t>
            </a:r>
          </a:p>
        </p:txBody>
      </p:sp>
      <p:sp>
        <p:nvSpPr>
          <p:cNvPr id="9" name="Rectangle 8"/>
          <p:cNvSpPr/>
          <p:nvPr/>
        </p:nvSpPr>
        <p:spPr>
          <a:xfrm>
            <a:off x="358949" y="2903048"/>
            <a:ext cx="8359382" cy="830997"/>
          </a:xfrm>
          <a:prstGeom prst="rect">
            <a:avLst/>
          </a:prstGeom>
        </p:spPr>
        <p:txBody>
          <a:bodyPr wrap="square">
            <a:spAutoFit/>
          </a:bodyPr>
          <a:lstStyle/>
          <a:p>
            <a:pPr marL="342900" indent="-342900">
              <a:buFont typeface="Arial" panose="020B0604020202020204" pitchFamily="34" charset="0"/>
              <a:buChar char="•"/>
            </a:pPr>
            <a:r>
              <a:rPr lang="en-GB" sz="2400" dirty="0">
                <a:solidFill>
                  <a:schemeClr val="tx1"/>
                </a:solidFill>
              </a:rPr>
              <a:t>Number these sentences from 1 to 6 to show the order in which they appear.</a:t>
            </a:r>
          </a:p>
        </p:txBody>
      </p:sp>
      <p:sp>
        <p:nvSpPr>
          <p:cNvPr id="12" name="Rectangle 11"/>
          <p:cNvSpPr/>
          <p:nvPr/>
        </p:nvSpPr>
        <p:spPr>
          <a:xfrm>
            <a:off x="456155" y="4904958"/>
            <a:ext cx="8404065" cy="1200329"/>
          </a:xfrm>
          <a:prstGeom prst="rect">
            <a:avLst/>
          </a:prstGeom>
        </p:spPr>
        <p:txBody>
          <a:bodyPr wrap="square">
            <a:spAutoFit/>
          </a:bodyPr>
          <a:lstStyle/>
          <a:p>
            <a:pPr marL="342900" indent="-342900">
              <a:buFont typeface="Arial" panose="020B0604020202020204" pitchFamily="34" charset="0"/>
              <a:buChar char="•"/>
            </a:pPr>
            <a:r>
              <a:rPr lang="en-GB" sz="2400" dirty="0">
                <a:solidFill>
                  <a:schemeClr val="tx1"/>
                </a:solidFill>
              </a:rPr>
              <a:t>Summarise the key events of this story</a:t>
            </a:r>
            <a:r>
              <a:rPr lang="en-GB" sz="2400" dirty="0" smtClean="0">
                <a:solidFill>
                  <a:schemeClr val="tx1"/>
                </a:solidFill>
              </a:rPr>
              <a:t>.</a:t>
            </a:r>
          </a:p>
          <a:p>
            <a:pPr marL="342900" indent="-342900">
              <a:buFont typeface="Arial" panose="020B0604020202020204" pitchFamily="34" charset="0"/>
              <a:buChar char="•"/>
            </a:pPr>
            <a:endParaRPr lang="en-GB" sz="2400" dirty="0">
              <a:solidFill>
                <a:schemeClr val="tx1"/>
              </a:solidFill>
            </a:endParaRPr>
          </a:p>
          <a:p>
            <a:pPr marL="342900" indent="-342900">
              <a:buFont typeface="Arial" panose="020B0604020202020204" pitchFamily="34" charset="0"/>
              <a:buChar char="•"/>
            </a:pPr>
            <a:r>
              <a:rPr lang="en-GB" sz="2400" dirty="0" smtClean="0">
                <a:solidFill>
                  <a:schemeClr val="tx1"/>
                </a:solidFill>
              </a:rPr>
              <a:t> </a:t>
            </a:r>
            <a:r>
              <a:rPr lang="en-GB" sz="2400" dirty="0">
                <a:solidFill>
                  <a:schemeClr val="tx1"/>
                </a:solidFill>
              </a:rPr>
              <a:t>What motivated the character to …?</a:t>
            </a:r>
          </a:p>
        </p:txBody>
      </p:sp>
    </p:spTree>
    <p:extLst>
      <p:ext uri="{BB962C8B-B14F-4D97-AF65-F5344CB8AC3E}">
        <p14:creationId xmlns:p14="http://schemas.microsoft.com/office/powerpoint/2010/main" val="1954080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6" name="Rounded Rectangle 5"/>
          <p:cNvSpPr/>
          <p:nvPr/>
        </p:nvSpPr>
        <p:spPr>
          <a:xfrm>
            <a:off x="409903" y="441435"/>
            <a:ext cx="8308428" cy="19391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88731" y="610914"/>
            <a:ext cx="8229600" cy="1600200"/>
          </a:xfrm>
        </p:spPr>
        <p:txBody>
          <a:bodyPr/>
          <a:lstStyle/>
          <a:p>
            <a:r>
              <a:rPr lang="en-GB" sz="4000" dirty="0" smtClean="0"/>
              <a:t>2e: </a:t>
            </a:r>
            <a:r>
              <a:rPr lang="en-GB" sz="4000" i="1" dirty="0"/>
              <a:t>Predict what might happen from details stated and implied</a:t>
            </a:r>
          </a:p>
          <a:p>
            <a:endParaRPr lang="en-GB" dirty="0"/>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8" name="Rectangle 7"/>
          <p:cNvSpPr/>
          <p:nvPr/>
        </p:nvSpPr>
        <p:spPr>
          <a:xfrm rot="20940676">
            <a:off x="5063919" y="3225360"/>
            <a:ext cx="3643818" cy="461665"/>
          </a:xfrm>
          <a:prstGeom prst="rect">
            <a:avLst/>
          </a:prstGeom>
        </p:spPr>
        <p:txBody>
          <a:bodyPr wrap="none">
            <a:spAutoFit/>
          </a:bodyPr>
          <a:lstStyle/>
          <a:p>
            <a:r>
              <a:rPr lang="en-GB" sz="2400" dirty="0">
                <a:solidFill>
                  <a:schemeClr val="tx1"/>
                </a:solidFill>
              </a:rPr>
              <a:t>Is the character likely to… ? </a:t>
            </a:r>
          </a:p>
        </p:txBody>
      </p:sp>
      <p:sp>
        <p:nvSpPr>
          <p:cNvPr id="9" name="Rectangle 8"/>
          <p:cNvSpPr/>
          <p:nvPr/>
        </p:nvSpPr>
        <p:spPr>
          <a:xfrm rot="462257">
            <a:off x="831878" y="2605171"/>
            <a:ext cx="3431202" cy="1200329"/>
          </a:xfrm>
          <a:prstGeom prst="rect">
            <a:avLst/>
          </a:prstGeom>
        </p:spPr>
        <p:txBody>
          <a:bodyPr wrap="square">
            <a:spAutoFit/>
          </a:bodyPr>
          <a:lstStyle/>
          <a:p>
            <a:r>
              <a:rPr lang="en-GB" sz="2400" dirty="0">
                <a:solidFill>
                  <a:schemeClr val="tx1"/>
                </a:solidFill>
              </a:rPr>
              <a:t>Do you think the character will change her behaviour in future? </a:t>
            </a:r>
          </a:p>
        </p:txBody>
      </p:sp>
      <p:sp>
        <p:nvSpPr>
          <p:cNvPr id="12" name="Rectangle 11"/>
          <p:cNvSpPr/>
          <p:nvPr/>
        </p:nvSpPr>
        <p:spPr>
          <a:xfrm rot="395028">
            <a:off x="841946" y="4417481"/>
            <a:ext cx="6784230" cy="461665"/>
          </a:xfrm>
          <a:prstGeom prst="rect">
            <a:avLst/>
          </a:prstGeom>
        </p:spPr>
        <p:txBody>
          <a:bodyPr wrap="none">
            <a:spAutoFit/>
          </a:bodyPr>
          <a:lstStyle/>
          <a:p>
            <a:r>
              <a:rPr lang="en-GB" sz="2400" dirty="0">
                <a:solidFill>
                  <a:schemeClr val="tx1"/>
                </a:solidFill>
              </a:rPr>
              <a:t>Which of these two consequences is more probable?</a:t>
            </a:r>
          </a:p>
        </p:txBody>
      </p:sp>
      <p:sp>
        <p:nvSpPr>
          <p:cNvPr id="2" name="TextBox 1"/>
          <p:cNvSpPr txBox="1"/>
          <p:nvPr/>
        </p:nvSpPr>
        <p:spPr>
          <a:xfrm>
            <a:off x="409903" y="5403071"/>
            <a:ext cx="8434552" cy="1077218"/>
          </a:xfrm>
          <a:prstGeom prst="rect">
            <a:avLst/>
          </a:prstGeom>
          <a:noFill/>
        </p:spPr>
        <p:txBody>
          <a:bodyPr wrap="square" rtlCol="0">
            <a:spAutoFit/>
          </a:bodyPr>
          <a:lstStyle/>
          <a:p>
            <a:r>
              <a:rPr lang="en-GB" sz="3200" b="1" dirty="0" smtClean="0">
                <a:solidFill>
                  <a:schemeClr val="tx1"/>
                </a:solidFill>
              </a:rPr>
              <a:t>Explain and support your view using evidence from the text.</a:t>
            </a:r>
            <a:endParaRPr lang="en-GB" sz="3200" b="1" dirty="0">
              <a:solidFill>
                <a:schemeClr val="tx1"/>
              </a:solidFill>
            </a:endParaRPr>
          </a:p>
        </p:txBody>
      </p:sp>
    </p:spTree>
    <p:extLst>
      <p:ext uri="{BB962C8B-B14F-4D97-AF65-F5344CB8AC3E}">
        <p14:creationId xmlns:p14="http://schemas.microsoft.com/office/powerpoint/2010/main" val="174617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952294"/>
            <a:ext cx="8954814" cy="2696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170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6" y="1963136"/>
            <a:ext cx="9121614" cy="1899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1896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Focus</a:t>
            </a:r>
            <a:endParaRPr lang="en-GB" b="1" dirty="0">
              <a:solidFill>
                <a:srgbClr val="0070C0"/>
              </a:solidFill>
            </a:endParaRPr>
          </a:p>
        </p:txBody>
      </p:sp>
      <p:sp>
        <p:nvSpPr>
          <p:cNvPr id="3" name="Content Placeholder 2"/>
          <p:cNvSpPr>
            <a:spLocks noGrp="1"/>
          </p:cNvSpPr>
          <p:nvPr>
            <p:ph idx="1"/>
          </p:nvPr>
        </p:nvSpPr>
        <p:spPr/>
        <p:txBody>
          <a:bodyPr/>
          <a:lstStyle/>
          <a:p>
            <a:r>
              <a:rPr lang="en-GB" dirty="0" smtClean="0"/>
              <a:t>How are your children assessed in reading?</a:t>
            </a:r>
          </a:p>
          <a:p>
            <a:r>
              <a:rPr lang="en-GB" dirty="0" smtClean="0"/>
              <a:t>How is reading taught at </a:t>
            </a:r>
            <a:r>
              <a:rPr lang="en-GB" dirty="0" err="1" smtClean="0"/>
              <a:t>Garlinge</a:t>
            </a:r>
            <a:r>
              <a:rPr lang="en-GB" dirty="0" smtClean="0"/>
              <a:t>?</a:t>
            </a:r>
          </a:p>
          <a:p>
            <a:r>
              <a:rPr lang="en-GB" dirty="0" smtClean="0"/>
              <a:t>How can you best support your child at home?</a:t>
            </a:r>
          </a:p>
          <a:p>
            <a:pPr marL="0" indent="0">
              <a:buNone/>
            </a:pPr>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dirty="0" smtClean="0"/>
              <a:t>Kent</a:t>
            </a:r>
            <a:endParaRPr lang="en-GB" dirty="0"/>
          </a:p>
        </p:txBody>
      </p:sp>
    </p:spTree>
    <p:extLst>
      <p:ext uri="{BB962C8B-B14F-4D97-AF65-F5344CB8AC3E}">
        <p14:creationId xmlns:p14="http://schemas.microsoft.com/office/powerpoint/2010/main" val="16265256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400464"/>
            <a:ext cx="9021521" cy="1477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40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3" y="0"/>
            <a:ext cx="8229600" cy="1143000"/>
          </a:xfrm>
        </p:spPr>
        <p:txBody>
          <a:bodyPr/>
          <a:lstStyle/>
          <a:p>
            <a:r>
              <a:rPr lang="en-GB" b="1" dirty="0" smtClean="0">
                <a:solidFill>
                  <a:srgbClr val="4283C4"/>
                </a:solidFill>
              </a:rPr>
              <a:t>What we do in school?</a:t>
            </a:r>
            <a:endParaRPr lang="en-GB" b="1" dirty="0">
              <a:solidFill>
                <a:srgbClr val="4283C4"/>
              </a:solidFill>
            </a:endParaRPr>
          </a:p>
        </p:txBody>
      </p:sp>
      <p:sp>
        <p:nvSpPr>
          <p:cNvPr id="3" name="Content Placeholder 2"/>
          <p:cNvSpPr>
            <a:spLocks noGrp="1"/>
          </p:cNvSpPr>
          <p:nvPr>
            <p:ph idx="1"/>
          </p:nvPr>
        </p:nvSpPr>
        <p:spPr>
          <a:xfrm>
            <a:off x="472965" y="1174531"/>
            <a:ext cx="8229600" cy="5163207"/>
          </a:xfrm>
        </p:spPr>
        <p:txBody>
          <a:bodyPr>
            <a:normAutofit fontScale="85000" lnSpcReduction="20000"/>
          </a:bodyPr>
          <a:lstStyle/>
          <a:p>
            <a:pPr marL="0" indent="0">
              <a:buNone/>
            </a:pPr>
            <a:r>
              <a:rPr lang="en-GB" dirty="0" smtClean="0"/>
              <a:t>During </a:t>
            </a:r>
            <a:r>
              <a:rPr lang="en-GB" dirty="0"/>
              <a:t>an average day, your child will have taken part in a good number of the following reading activities</a:t>
            </a:r>
            <a:r>
              <a:rPr lang="en-GB" dirty="0" smtClean="0"/>
              <a:t>:</a:t>
            </a:r>
          </a:p>
          <a:p>
            <a:pPr marL="0" indent="0">
              <a:buNone/>
            </a:pPr>
            <a:endParaRPr lang="en-GB" sz="2400" dirty="0"/>
          </a:p>
          <a:p>
            <a:r>
              <a:rPr lang="en-GB" sz="2800" dirty="0" smtClean="0"/>
              <a:t>Shared </a:t>
            </a:r>
            <a:r>
              <a:rPr lang="en-GB" sz="2800" dirty="0"/>
              <a:t>reading</a:t>
            </a:r>
          </a:p>
          <a:p>
            <a:r>
              <a:rPr lang="en-GB" sz="2800" dirty="0" smtClean="0"/>
              <a:t>Daily guided </a:t>
            </a:r>
            <a:r>
              <a:rPr lang="en-GB" sz="2800" dirty="0"/>
              <a:t>reading</a:t>
            </a:r>
          </a:p>
          <a:p>
            <a:r>
              <a:rPr lang="en-GB" sz="2800" dirty="0" smtClean="0"/>
              <a:t>Independent </a:t>
            </a:r>
            <a:r>
              <a:rPr lang="en-GB" sz="2800" dirty="0"/>
              <a:t>reading</a:t>
            </a:r>
          </a:p>
          <a:p>
            <a:r>
              <a:rPr lang="en-GB" sz="2800" dirty="0" smtClean="0"/>
              <a:t>Selecting </a:t>
            </a:r>
            <a:r>
              <a:rPr lang="en-GB" sz="2800" dirty="0"/>
              <a:t>books</a:t>
            </a:r>
          </a:p>
          <a:p>
            <a:r>
              <a:rPr lang="en-GB" sz="2800" dirty="0" smtClean="0"/>
              <a:t>Reading </a:t>
            </a:r>
            <a:r>
              <a:rPr lang="en-GB" sz="2800" dirty="0"/>
              <a:t>across the curriculum</a:t>
            </a:r>
          </a:p>
          <a:p>
            <a:r>
              <a:rPr lang="en-GB" sz="2800" dirty="0" smtClean="0"/>
              <a:t>Home/school </a:t>
            </a:r>
            <a:r>
              <a:rPr lang="en-GB" sz="2800" dirty="0"/>
              <a:t>reading links</a:t>
            </a:r>
          </a:p>
          <a:p>
            <a:r>
              <a:rPr lang="en-GB" sz="2800" dirty="0" smtClean="0"/>
              <a:t>Listening </a:t>
            </a:r>
            <a:r>
              <a:rPr lang="en-GB" sz="2800" dirty="0"/>
              <a:t>to good books read aloud</a:t>
            </a:r>
          </a:p>
          <a:p>
            <a:r>
              <a:rPr lang="en-GB" sz="2800" dirty="0" smtClean="0"/>
              <a:t>Monitoring </a:t>
            </a:r>
            <a:r>
              <a:rPr lang="en-GB" sz="2800" dirty="0"/>
              <a:t>and assessment processes</a:t>
            </a:r>
          </a:p>
          <a:p>
            <a:r>
              <a:rPr lang="en-GB" sz="2800" dirty="0" smtClean="0"/>
              <a:t>Reader </a:t>
            </a:r>
            <a:r>
              <a:rPr lang="en-GB" sz="2800" dirty="0"/>
              <a:t>awards/ Buster’s Book Club</a:t>
            </a:r>
          </a:p>
          <a:p>
            <a:r>
              <a:rPr lang="en-GB" sz="2800" dirty="0" smtClean="0"/>
              <a:t>Weekly focused </a:t>
            </a:r>
            <a:r>
              <a:rPr lang="en-GB" sz="2800" dirty="0"/>
              <a:t>comprehension lessons</a:t>
            </a:r>
            <a:r>
              <a:rPr lang="en-GB" sz="2800" dirty="0" smtClean="0"/>
              <a:t>.</a:t>
            </a:r>
          </a:p>
          <a:p>
            <a:r>
              <a:rPr lang="en-GB" sz="2800" dirty="0" smtClean="0"/>
              <a:t>Targeted intervention groups</a:t>
            </a:r>
            <a:endParaRPr lang="en-GB" sz="2800" dirty="0"/>
          </a:p>
          <a:p>
            <a:pPr marL="0" indent="0">
              <a:buNone/>
            </a:pPr>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solidFill>
                  <a:prstClr val="black">
                    <a:tint val="75000"/>
                  </a:prstClr>
                </a:solidFill>
              </a:rPr>
              <a:pPr>
                <a:defRPr/>
              </a:pPr>
              <a:t>09/10/2017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a:defRPr/>
            </a:pPr>
            <a:r>
              <a:rPr lang="en-GB" smtClean="0">
                <a:solidFill>
                  <a:prstClr val="black">
                    <a:tint val="75000"/>
                  </a:prstClr>
                </a:solidFill>
              </a:rPr>
              <a:t>Oscar Plummer</a:t>
            </a:r>
            <a:endParaRPr lang="en-GB">
              <a:solidFill>
                <a:prstClr val="black">
                  <a:tint val="75000"/>
                </a:prstClr>
              </a:solidFill>
            </a:endParaRPr>
          </a:p>
        </p:txBody>
      </p:sp>
    </p:spTree>
    <p:extLst>
      <p:ext uri="{BB962C8B-B14F-4D97-AF65-F5344CB8AC3E}">
        <p14:creationId xmlns:p14="http://schemas.microsoft.com/office/powerpoint/2010/main" val="882743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r>
              <a:rPr lang="en-GB" sz="5300" dirty="0" smtClean="0"/>
              <a:t>Read daily with your child. </a:t>
            </a:r>
          </a:p>
          <a:p>
            <a:endParaRPr lang="en-GB" sz="5300" dirty="0"/>
          </a:p>
          <a:p>
            <a:r>
              <a:rPr lang="en-GB" sz="5300" dirty="0" smtClean="0"/>
              <a:t>Find a variety of text types, fiction and non-fiction that your child enjoys.</a:t>
            </a:r>
          </a:p>
          <a:p>
            <a:endParaRPr lang="en-GB" sz="5300" dirty="0"/>
          </a:p>
          <a:p>
            <a:r>
              <a:rPr lang="en-GB" sz="5300" dirty="0" smtClean="0"/>
              <a:t>Talk about the text. Use content domains to challenge them and test their understanding.</a:t>
            </a:r>
          </a:p>
          <a:p>
            <a:endParaRPr lang="en-GB" sz="5300" dirty="0"/>
          </a:p>
          <a:p>
            <a:r>
              <a:rPr lang="en-GB" sz="5300" dirty="0" smtClean="0"/>
              <a:t>Challenge children to work out words they don’t know.</a:t>
            </a:r>
          </a:p>
          <a:p>
            <a:pPr marL="0" indent="0">
              <a:buNone/>
            </a:pPr>
            <a:endParaRPr lang="en-GB" sz="3100" dirty="0" smtClean="0"/>
          </a:p>
          <a:p>
            <a:pPr marL="0" indent="0">
              <a:buNone/>
            </a:pPr>
            <a:endParaRPr lang="en-GB" sz="3100" dirty="0" smtClean="0"/>
          </a:p>
          <a:p>
            <a:pPr marL="0" indent="0">
              <a:buNone/>
            </a:pPr>
            <a:r>
              <a:rPr lang="en-GB" sz="3800" dirty="0"/>
              <a:t> </a:t>
            </a:r>
          </a:p>
          <a:p>
            <a:pPr marL="0" indent="0">
              <a:buNone/>
            </a:pPr>
            <a:endParaRPr lang="en-GB" dirty="0"/>
          </a:p>
          <a:p>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Title 1"/>
          <p:cNvSpPr>
            <a:spLocks noGrp="1"/>
          </p:cNvSpPr>
          <p:nvPr>
            <p:ph type="title"/>
          </p:nvPr>
        </p:nvSpPr>
        <p:spPr/>
        <p:txBody>
          <a:bodyPr>
            <a:normAutofit fontScale="90000"/>
          </a:bodyPr>
          <a:lstStyle/>
          <a:p>
            <a:r>
              <a:rPr lang="en-GB" b="1" dirty="0" smtClean="0">
                <a:solidFill>
                  <a:srgbClr val="4283C4"/>
                </a:solidFill>
              </a:rPr>
              <a:t>How can you best support your child?</a:t>
            </a:r>
            <a:endParaRPr lang="en-GB" b="1" dirty="0">
              <a:solidFill>
                <a:srgbClr val="4283C4"/>
              </a:solidFill>
            </a:endParaRPr>
          </a:p>
        </p:txBody>
      </p:sp>
      <p:sp>
        <p:nvSpPr>
          <p:cNvPr id="7" name="TextBox 6"/>
          <p:cNvSpPr txBox="1"/>
          <p:nvPr/>
        </p:nvSpPr>
        <p:spPr>
          <a:xfrm>
            <a:off x="520262" y="5365493"/>
            <a:ext cx="8418786" cy="861774"/>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chemeClr val="tx1"/>
                </a:solidFill>
              </a:rPr>
              <a:t>What would make sense there?</a:t>
            </a:r>
          </a:p>
          <a:p>
            <a:pPr marL="285750" indent="-285750">
              <a:buFont typeface="Arial" panose="020B0604020202020204" pitchFamily="34" charset="0"/>
              <a:buChar char="•"/>
            </a:pPr>
            <a:r>
              <a:rPr lang="en-GB" sz="1600" dirty="0">
                <a:solidFill>
                  <a:schemeClr val="tx1"/>
                </a:solidFill>
              </a:rPr>
              <a:t>Have a look at this bit again.</a:t>
            </a:r>
          </a:p>
          <a:p>
            <a:pPr marL="285750" indent="-285750">
              <a:buFont typeface="Arial" panose="020B0604020202020204" pitchFamily="34" charset="0"/>
              <a:buChar char="•"/>
            </a:pPr>
            <a:r>
              <a:rPr lang="en-GB" sz="1600" dirty="0">
                <a:solidFill>
                  <a:schemeClr val="tx1"/>
                </a:solidFill>
              </a:rPr>
              <a:t>Can you guess what that word might be?</a:t>
            </a:r>
          </a:p>
        </p:txBody>
      </p:sp>
    </p:spTree>
    <p:extLst>
      <p:ext uri="{BB962C8B-B14F-4D97-AF65-F5344CB8AC3E}">
        <p14:creationId xmlns:p14="http://schemas.microsoft.com/office/powerpoint/2010/main" val="115097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Phonics Support</a:t>
            </a:r>
            <a:endParaRPr lang="en-GB" b="1" u="sng" dirty="0"/>
          </a:p>
        </p:txBody>
      </p:sp>
      <p:sp>
        <p:nvSpPr>
          <p:cNvPr id="3" name="Content Placeholder 2"/>
          <p:cNvSpPr>
            <a:spLocks noGrp="1"/>
          </p:cNvSpPr>
          <p:nvPr>
            <p:ph idx="1"/>
          </p:nvPr>
        </p:nvSpPr>
        <p:spPr/>
        <p:txBody>
          <a:bodyPr>
            <a:normAutofit fontScale="77500" lnSpcReduction="20000"/>
          </a:bodyPr>
          <a:lstStyle/>
          <a:p>
            <a:r>
              <a:rPr lang="en-GB" dirty="0" smtClean="0"/>
              <a:t>Encourage children to use their phonics to sound out a word.</a:t>
            </a:r>
          </a:p>
          <a:p>
            <a:r>
              <a:rPr lang="en-GB" dirty="0" smtClean="0"/>
              <a:t>Praise </a:t>
            </a:r>
            <a:r>
              <a:rPr lang="en-GB" dirty="0"/>
              <a:t>them when they work out a word correctly. If they say: ‘Is it ..........?’ and the word is correct, reply:</a:t>
            </a:r>
          </a:p>
          <a:p>
            <a:r>
              <a:rPr lang="en-GB" dirty="0"/>
              <a:t>· Let’s see if that makes sense. Yes - well done!</a:t>
            </a:r>
          </a:p>
          <a:p>
            <a:r>
              <a:rPr lang="en-GB" dirty="0"/>
              <a:t>· Does that sound right? Yes - well done!</a:t>
            </a:r>
          </a:p>
          <a:p>
            <a:endParaRPr lang="en-GB" dirty="0"/>
          </a:p>
          <a:p>
            <a:r>
              <a:rPr lang="en-GB" b="1" dirty="0"/>
              <a:t>When the attempt is wrong:</a:t>
            </a:r>
          </a:p>
          <a:p>
            <a:r>
              <a:rPr lang="en-GB" dirty="0"/>
              <a:t>· That’s a good word and it would make sense but the word the writer used is…</a:t>
            </a:r>
          </a:p>
          <a:p>
            <a:r>
              <a:rPr lang="en-GB" dirty="0"/>
              <a:t>· I like the way you tried that word but the word is actually…</a:t>
            </a:r>
          </a:p>
          <a:p>
            <a:endParaRPr lang="en-GB" dirty="0"/>
          </a:p>
          <a:p>
            <a:pPr marL="0" indent="0">
              <a:buNone/>
            </a:pPr>
            <a:endParaRPr lang="en-GB" dirty="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Tree>
    <p:extLst>
      <p:ext uri="{BB962C8B-B14F-4D97-AF65-F5344CB8AC3E}">
        <p14:creationId xmlns:p14="http://schemas.microsoft.com/office/powerpoint/2010/main" val="12835281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22ACD0D-ECF0-4EEB-92E2-250F0692A6CA}" type="datetime1">
              <a:rPr lang="en-GB" smtClean="0"/>
              <a:pPr>
                <a:defRPr/>
              </a:pPr>
              <a:t>09/10/2017</a:t>
            </a:fld>
            <a:endParaRPr lang="en-GB"/>
          </a:p>
        </p:txBody>
      </p:sp>
      <p:sp>
        <p:nvSpPr>
          <p:cNvPr id="4" name="Footer Placeholder 3"/>
          <p:cNvSpPr>
            <a:spLocks noGrp="1"/>
          </p:cNvSpPr>
          <p:nvPr>
            <p:ph type="ftr" sz="quarter" idx="11"/>
          </p:nvPr>
        </p:nvSpPr>
        <p:spPr/>
        <p:txBody>
          <a:bodyPr/>
          <a:lstStyle/>
          <a:p>
            <a:pPr>
              <a:defRPr/>
            </a:pPr>
            <a:r>
              <a:rPr lang="en-GB" smtClean="0"/>
              <a:t>Oscar Plummer</a:t>
            </a:r>
            <a:endParaRPr lang="en-GB"/>
          </a:p>
        </p:txBody>
      </p:sp>
      <p:sp>
        <p:nvSpPr>
          <p:cNvPr id="5" name="Rectangle 4"/>
          <p:cNvSpPr/>
          <p:nvPr/>
        </p:nvSpPr>
        <p:spPr>
          <a:xfrm>
            <a:off x="236483" y="416879"/>
            <a:ext cx="8702565" cy="4247317"/>
          </a:xfrm>
          <a:prstGeom prst="rect">
            <a:avLst/>
          </a:prstGeom>
        </p:spPr>
        <p:txBody>
          <a:bodyPr wrap="square">
            <a:spAutoFit/>
          </a:bodyPr>
          <a:lstStyle/>
          <a:p>
            <a:r>
              <a:rPr lang="en-GB" sz="2800" dirty="0">
                <a:solidFill>
                  <a:schemeClr val="tx1"/>
                </a:solidFill>
              </a:rPr>
              <a:t>If a child still can’t attempt a word after prompting, read it yourself. Give positive feedback on other aspects of their reading as often as possible, but without interfering with the flow of the reading</a:t>
            </a:r>
            <a:r>
              <a:rPr lang="en-GB" sz="2800" dirty="0" smtClean="0">
                <a:solidFill>
                  <a:schemeClr val="tx1"/>
                </a:solidFill>
              </a:rPr>
              <a:t>:</a:t>
            </a:r>
          </a:p>
          <a:p>
            <a:endParaRPr lang="en-GB" sz="2800" dirty="0">
              <a:solidFill>
                <a:schemeClr val="tx1"/>
              </a:solidFill>
            </a:endParaRPr>
          </a:p>
          <a:p>
            <a:r>
              <a:rPr lang="en-GB" sz="2800" dirty="0">
                <a:solidFill>
                  <a:schemeClr val="tx1"/>
                </a:solidFill>
              </a:rPr>
              <a:t>· Well done! You could tell that wasn’t right couldn’t you?</a:t>
            </a:r>
          </a:p>
          <a:p>
            <a:r>
              <a:rPr lang="en-GB" sz="2800" dirty="0">
                <a:solidFill>
                  <a:schemeClr val="tx1"/>
                </a:solidFill>
              </a:rPr>
              <a:t>· That sounded so good. Well done!</a:t>
            </a:r>
          </a:p>
          <a:p>
            <a:r>
              <a:rPr lang="en-GB" sz="2800" dirty="0">
                <a:solidFill>
                  <a:schemeClr val="tx1"/>
                </a:solidFill>
              </a:rPr>
              <a:t>· </a:t>
            </a:r>
            <a:r>
              <a:rPr lang="en-GB" sz="2800" dirty="0" smtClean="0">
                <a:solidFill>
                  <a:schemeClr val="tx1"/>
                </a:solidFill>
              </a:rPr>
              <a:t>Excellent. </a:t>
            </a:r>
            <a:r>
              <a:rPr lang="en-GB" sz="2800" dirty="0">
                <a:solidFill>
                  <a:schemeClr val="tx1"/>
                </a:solidFill>
              </a:rPr>
              <a:t>How did you know how to work that one out</a:t>
            </a:r>
            <a:r>
              <a:rPr lang="en-GB" sz="2800" dirty="0" smtClean="0">
                <a:solidFill>
                  <a:schemeClr val="tx1"/>
                </a:solidFill>
              </a:rPr>
              <a:t>?</a:t>
            </a:r>
          </a:p>
          <a:p>
            <a:endParaRPr lang="en-GB" sz="2800" dirty="0">
              <a:solidFill>
                <a:schemeClr val="tx1"/>
              </a:solidFill>
            </a:endParaRPr>
          </a:p>
          <a:p>
            <a:r>
              <a:rPr lang="en-GB" dirty="0">
                <a:solidFill>
                  <a:schemeClr val="tx1"/>
                </a:solidFill>
              </a:rPr>
              <a:t> </a:t>
            </a:r>
          </a:p>
        </p:txBody>
      </p:sp>
    </p:spTree>
    <p:extLst>
      <p:ext uri="{BB962C8B-B14F-4D97-AF65-F5344CB8AC3E}">
        <p14:creationId xmlns:p14="http://schemas.microsoft.com/office/powerpoint/2010/main" val="1185628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Finally…</a:t>
            </a:r>
            <a:endParaRPr lang="en-GB" b="1" dirty="0"/>
          </a:p>
        </p:txBody>
      </p:sp>
      <p:sp>
        <p:nvSpPr>
          <p:cNvPr id="3" name="Date Placeholder 2"/>
          <p:cNvSpPr>
            <a:spLocks noGrp="1"/>
          </p:cNvSpPr>
          <p:nvPr>
            <p:ph type="dt" sz="half" idx="10"/>
          </p:nvPr>
        </p:nvSpPr>
        <p:spPr/>
        <p:txBody>
          <a:bodyPr/>
          <a:lstStyle/>
          <a:p>
            <a:pPr>
              <a:defRPr/>
            </a:pPr>
            <a:fld id="{722ACD0D-ECF0-4EEB-92E2-250F0692A6CA}" type="datetime1">
              <a:rPr lang="en-GB" smtClean="0"/>
              <a:pPr>
                <a:defRPr/>
              </a:pPr>
              <a:t>09/10/2017</a:t>
            </a:fld>
            <a:endParaRPr lang="en-GB"/>
          </a:p>
        </p:txBody>
      </p:sp>
      <p:sp>
        <p:nvSpPr>
          <p:cNvPr id="4" name="Footer Placeholder 3"/>
          <p:cNvSpPr>
            <a:spLocks noGrp="1"/>
          </p:cNvSpPr>
          <p:nvPr>
            <p:ph type="ftr" sz="quarter" idx="11"/>
          </p:nvPr>
        </p:nvSpPr>
        <p:spPr/>
        <p:txBody>
          <a:bodyPr/>
          <a:lstStyle/>
          <a:p>
            <a:pPr>
              <a:defRPr/>
            </a:pPr>
            <a:r>
              <a:rPr lang="en-GB" smtClean="0"/>
              <a:t>Oscar Plummer</a:t>
            </a:r>
            <a:endParaRPr lang="en-GB"/>
          </a:p>
        </p:txBody>
      </p:sp>
      <p:pic>
        <p:nvPicPr>
          <p:cNvPr id="1026" name="Picture 2" descr="Image result for beverly clear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02" y="1461048"/>
            <a:ext cx="3830963" cy="43406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77862" y="1461048"/>
            <a:ext cx="4666593" cy="4616648"/>
          </a:xfrm>
          <a:prstGeom prst="rect">
            <a:avLst/>
          </a:prstGeom>
          <a:noFill/>
        </p:spPr>
        <p:txBody>
          <a:bodyPr wrap="square" rtlCol="0">
            <a:spAutoFit/>
          </a:bodyPr>
          <a:lstStyle/>
          <a:p>
            <a:r>
              <a:rPr lang="en-GB" sz="4000" i="1" dirty="0" smtClean="0">
                <a:solidFill>
                  <a:schemeClr val="tx1"/>
                </a:solidFill>
              </a:rPr>
              <a:t>Children should learn that reading is pleasure, not just something teachers make you do at school. </a:t>
            </a:r>
            <a:endParaRPr lang="en-GB" sz="4000" dirty="0">
              <a:solidFill>
                <a:schemeClr val="tx1"/>
              </a:solidFill>
            </a:endParaRPr>
          </a:p>
          <a:p>
            <a:endParaRPr lang="en-GB" dirty="0" smtClean="0">
              <a:solidFill>
                <a:schemeClr val="tx1"/>
              </a:solidFill>
            </a:endParaRPr>
          </a:p>
          <a:p>
            <a:endParaRPr lang="en-GB" dirty="0">
              <a:solidFill>
                <a:schemeClr val="tx1"/>
              </a:solidFill>
            </a:endParaRPr>
          </a:p>
          <a:p>
            <a:r>
              <a:rPr lang="en-GB" dirty="0" smtClean="0">
                <a:solidFill>
                  <a:schemeClr val="tx1"/>
                </a:solidFill>
              </a:rPr>
              <a:t>Beverly Cleary – Children’s writer.</a:t>
            </a:r>
          </a:p>
        </p:txBody>
      </p:sp>
    </p:spTree>
    <p:extLst>
      <p:ext uri="{BB962C8B-B14F-4D97-AF65-F5344CB8AC3E}">
        <p14:creationId xmlns:p14="http://schemas.microsoft.com/office/powerpoint/2010/main" val="1375222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4714"/>
          </a:xfrm>
        </p:spPr>
        <p:txBody>
          <a:bodyPr/>
          <a:lstStyle/>
          <a:p>
            <a:r>
              <a:rPr lang="en-GB" b="1" dirty="0" smtClean="0">
                <a:solidFill>
                  <a:srgbClr val="0070C0"/>
                </a:solidFill>
              </a:rPr>
              <a:t>Higher expectations</a:t>
            </a:r>
            <a:endParaRPr lang="en-GB" b="1" dirty="0">
              <a:solidFill>
                <a:srgbClr val="0070C0"/>
              </a:solidFill>
            </a:endParaRPr>
          </a:p>
        </p:txBody>
      </p:sp>
      <p:sp>
        <p:nvSpPr>
          <p:cNvPr id="3" name="Content Placeholder 2"/>
          <p:cNvSpPr>
            <a:spLocks noGrp="1"/>
          </p:cNvSpPr>
          <p:nvPr>
            <p:ph idx="1"/>
          </p:nvPr>
        </p:nvSpPr>
        <p:spPr>
          <a:xfrm>
            <a:off x="457200" y="1119352"/>
            <a:ext cx="8245366" cy="5006811"/>
          </a:xfrm>
        </p:spPr>
        <p:txBody>
          <a:bodyPr>
            <a:noAutofit/>
          </a:bodyPr>
          <a:lstStyle/>
          <a:p>
            <a:r>
              <a:rPr lang="en-GB" sz="2800" dirty="0" smtClean="0"/>
              <a:t>Children are expected to have a far deeper understanding of the text (not just fact retrieval) using evidence from the text to justify their answers.</a:t>
            </a:r>
          </a:p>
          <a:p>
            <a:endParaRPr lang="en-GB" sz="2800" dirty="0" smtClean="0"/>
          </a:p>
          <a:p>
            <a:r>
              <a:rPr lang="en-GB" sz="2800" dirty="0" smtClean="0"/>
              <a:t>Children are expected to have a far wider understanding of vocabulary.</a:t>
            </a:r>
          </a:p>
          <a:p>
            <a:endParaRPr lang="en-GB" sz="2800" dirty="0"/>
          </a:p>
          <a:p>
            <a:r>
              <a:rPr lang="en-GB" sz="2800" dirty="0" smtClean="0"/>
              <a:t>End of year assessments include 3 lengthy texts that the children need to read and answer questions about within a short time. </a:t>
            </a:r>
          </a:p>
          <a:p>
            <a:endParaRPr lang="en-GB" sz="2800" dirty="0" smtClean="0"/>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Tree>
    <p:extLst>
      <p:ext uri="{BB962C8B-B14F-4D97-AF65-F5344CB8AC3E}">
        <p14:creationId xmlns:p14="http://schemas.microsoft.com/office/powerpoint/2010/main" val="740018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62607" y="2702527"/>
            <a:ext cx="8229600" cy="1143000"/>
          </a:xfrm>
        </p:spPr>
        <p:txBody>
          <a:bodyPr>
            <a:normAutofit/>
          </a:bodyPr>
          <a:lstStyle/>
          <a:p>
            <a:r>
              <a:rPr lang="en-GB" b="1" dirty="0" smtClean="0">
                <a:solidFill>
                  <a:srgbClr val="0070C0"/>
                </a:solidFill>
              </a:rPr>
              <a:t>Possible reasons</a:t>
            </a:r>
            <a:endParaRPr lang="en-GB" b="1" dirty="0">
              <a:solidFill>
                <a:srgbClr val="0070C0"/>
              </a:solidFill>
            </a:endParaRPr>
          </a:p>
        </p:txBody>
      </p:sp>
      <p:sp>
        <p:nvSpPr>
          <p:cNvPr id="7" name="Date Placeholder 6"/>
          <p:cNvSpPr>
            <a:spLocks noGrp="1"/>
          </p:cNvSpPr>
          <p:nvPr>
            <p:ph type="dt" sz="half" idx="10"/>
          </p:nvPr>
        </p:nvSpPr>
        <p:spPr/>
        <p:txBody>
          <a:bodyPr/>
          <a:lstStyle/>
          <a:p>
            <a:pPr>
              <a:defRPr/>
            </a:pPr>
            <a:fld id="{BADC7E3F-F661-4B45-AD4C-0219218F6163}" type="datetime1">
              <a:rPr lang="en-GB" smtClean="0"/>
              <a:pPr>
                <a:defRPr/>
              </a:pPr>
              <a:t>09/10/2017</a:t>
            </a:fld>
            <a:endParaRPr lang="en-GB"/>
          </a:p>
        </p:txBody>
      </p:sp>
      <p:grpSp>
        <p:nvGrpSpPr>
          <p:cNvPr id="5" name="Group 4"/>
          <p:cNvGrpSpPr/>
          <p:nvPr/>
        </p:nvGrpSpPr>
        <p:grpSpPr>
          <a:xfrm>
            <a:off x="843455" y="1551746"/>
            <a:ext cx="2096814" cy="1270282"/>
            <a:chOff x="843455" y="1551746"/>
            <a:chExt cx="2096814" cy="1270282"/>
          </a:xfrm>
        </p:grpSpPr>
        <p:cxnSp>
          <p:nvCxnSpPr>
            <p:cNvPr id="3" name="Straight Connector 2"/>
            <p:cNvCxnSpPr/>
            <p:nvPr/>
          </p:nvCxnSpPr>
          <p:spPr>
            <a:xfrm flipH="1" flipV="1">
              <a:off x="1891862" y="1939159"/>
              <a:ext cx="898635" cy="882869"/>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843455" y="1551746"/>
              <a:ext cx="2096814" cy="369332"/>
            </a:xfrm>
            <a:prstGeom prst="rect">
              <a:avLst/>
            </a:prstGeom>
            <a:noFill/>
          </p:spPr>
          <p:txBody>
            <a:bodyPr wrap="square" rtlCol="0">
              <a:spAutoFit/>
            </a:bodyPr>
            <a:lstStyle/>
            <a:p>
              <a:r>
                <a:rPr lang="en-GB" dirty="0" smtClean="0">
                  <a:solidFill>
                    <a:schemeClr val="tx1"/>
                  </a:solidFill>
                </a:rPr>
                <a:t>Poor phonics skills</a:t>
              </a:r>
              <a:endParaRPr lang="en-GB" dirty="0">
                <a:solidFill>
                  <a:schemeClr val="tx1"/>
                </a:solidFill>
              </a:endParaRPr>
            </a:p>
          </p:txBody>
        </p:sp>
      </p:grpSp>
      <p:grpSp>
        <p:nvGrpSpPr>
          <p:cNvPr id="23" name="Group 22"/>
          <p:cNvGrpSpPr/>
          <p:nvPr/>
        </p:nvGrpSpPr>
        <p:grpSpPr>
          <a:xfrm>
            <a:off x="3389587" y="961697"/>
            <a:ext cx="2459420" cy="1860331"/>
            <a:chOff x="3389587" y="961697"/>
            <a:chExt cx="2459420" cy="1860331"/>
          </a:xfrm>
        </p:grpSpPr>
        <p:cxnSp>
          <p:nvCxnSpPr>
            <p:cNvPr id="8" name="Straight Connector 7"/>
            <p:cNvCxnSpPr/>
            <p:nvPr/>
          </p:nvCxnSpPr>
          <p:spPr>
            <a:xfrm flipH="1" flipV="1">
              <a:off x="4162097" y="1434662"/>
              <a:ext cx="31531" cy="1387366"/>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389587" y="961697"/>
              <a:ext cx="2459420" cy="369332"/>
            </a:xfrm>
            <a:prstGeom prst="rect">
              <a:avLst/>
            </a:prstGeom>
            <a:noFill/>
          </p:spPr>
          <p:txBody>
            <a:bodyPr wrap="square" rtlCol="0">
              <a:spAutoFit/>
            </a:bodyPr>
            <a:lstStyle/>
            <a:p>
              <a:r>
                <a:rPr lang="en-GB" dirty="0" smtClean="0">
                  <a:solidFill>
                    <a:schemeClr val="tx1"/>
                  </a:solidFill>
                </a:rPr>
                <a:t>Poor fluency</a:t>
              </a:r>
              <a:endParaRPr lang="en-GB" dirty="0">
                <a:solidFill>
                  <a:schemeClr val="tx1"/>
                </a:solidFill>
              </a:endParaRPr>
            </a:p>
          </p:txBody>
        </p:sp>
      </p:grpSp>
      <p:grpSp>
        <p:nvGrpSpPr>
          <p:cNvPr id="25" name="Group 24"/>
          <p:cNvGrpSpPr/>
          <p:nvPr/>
        </p:nvGrpSpPr>
        <p:grpSpPr>
          <a:xfrm>
            <a:off x="5249917" y="1331029"/>
            <a:ext cx="1726324" cy="1490999"/>
            <a:chOff x="5249917" y="1331029"/>
            <a:chExt cx="1726324" cy="1490999"/>
          </a:xfrm>
        </p:grpSpPr>
        <p:cxnSp>
          <p:nvCxnSpPr>
            <p:cNvPr id="12" name="Straight Connector 11"/>
            <p:cNvCxnSpPr/>
            <p:nvPr/>
          </p:nvCxnSpPr>
          <p:spPr>
            <a:xfrm flipV="1">
              <a:off x="5249917" y="1736412"/>
              <a:ext cx="599090" cy="1085616"/>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391807" y="1331029"/>
              <a:ext cx="1584434" cy="369332"/>
            </a:xfrm>
            <a:prstGeom prst="rect">
              <a:avLst/>
            </a:prstGeom>
            <a:noFill/>
          </p:spPr>
          <p:txBody>
            <a:bodyPr wrap="square" rtlCol="0">
              <a:spAutoFit/>
            </a:bodyPr>
            <a:lstStyle/>
            <a:p>
              <a:r>
                <a:rPr lang="en-GB" dirty="0" smtClean="0">
                  <a:solidFill>
                    <a:schemeClr val="tx1"/>
                  </a:solidFill>
                </a:rPr>
                <a:t>Poor phrasing</a:t>
              </a:r>
              <a:endParaRPr lang="en-GB" dirty="0">
                <a:solidFill>
                  <a:schemeClr val="tx1"/>
                </a:solidFill>
              </a:endParaRPr>
            </a:p>
          </p:txBody>
        </p:sp>
      </p:grpSp>
      <p:grpSp>
        <p:nvGrpSpPr>
          <p:cNvPr id="27" name="Group 26"/>
          <p:cNvGrpSpPr/>
          <p:nvPr/>
        </p:nvGrpSpPr>
        <p:grpSpPr>
          <a:xfrm>
            <a:off x="6353503" y="2128345"/>
            <a:ext cx="2601311" cy="835572"/>
            <a:chOff x="6353503" y="2128345"/>
            <a:chExt cx="2601311" cy="835572"/>
          </a:xfrm>
        </p:grpSpPr>
        <p:cxnSp>
          <p:nvCxnSpPr>
            <p:cNvPr id="14" name="Straight Connector 13"/>
            <p:cNvCxnSpPr/>
            <p:nvPr/>
          </p:nvCxnSpPr>
          <p:spPr>
            <a:xfrm flipV="1">
              <a:off x="6353503" y="2380593"/>
              <a:ext cx="1245476" cy="583324"/>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598979" y="2128345"/>
              <a:ext cx="1355835" cy="646331"/>
            </a:xfrm>
            <a:prstGeom prst="rect">
              <a:avLst/>
            </a:prstGeom>
            <a:noFill/>
          </p:spPr>
          <p:txBody>
            <a:bodyPr wrap="square" rtlCol="0">
              <a:spAutoFit/>
            </a:bodyPr>
            <a:lstStyle/>
            <a:p>
              <a:r>
                <a:rPr lang="en-GB" dirty="0" smtClean="0">
                  <a:solidFill>
                    <a:schemeClr val="tx1"/>
                  </a:solidFill>
                </a:rPr>
                <a:t>Poor</a:t>
              </a:r>
            </a:p>
            <a:p>
              <a:r>
                <a:rPr lang="en-GB" dirty="0" smtClean="0">
                  <a:solidFill>
                    <a:schemeClr val="tx1"/>
                  </a:solidFill>
                </a:rPr>
                <a:t>vocabulary</a:t>
              </a:r>
              <a:endParaRPr lang="en-GB" dirty="0">
                <a:solidFill>
                  <a:schemeClr val="tx1"/>
                </a:solidFill>
              </a:endParaRPr>
            </a:p>
          </p:txBody>
        </p:sp>
      </p:grpSp>
      <p:grpSp>
        <p:nvGrpSpPr>
          <p:cNvPr id="33" name="Group 32"/>
          <p:cNvGrpSpPr/>
          <p:nvPr/>
        </p:nvGrpSpPr>
        <p:grpSpPr>
          <a:xfrm>
            <a:off x="6353503" y="3783724"/>
            <a:ext cx="2601311" cy="1261186"/>
            <a:chOff x="6353503" y="3783724"/>
            <a:chExt cx="2601311" cy="1261186"/>
          </a:xfrm>
        </p:grpSpPr>
        <p:cxnSp>
          <p:nvCxnSpPr>
            <p:cNvPr id="16" name="Straight Connector 15"/>
            <p:cNvCxnSpPr/>
            <p:nvPr/>
          </p:nvCxnSpPr>
          <p:spPr>
            <a:xfrm>
              <a:off x="6353503" y="3783724"/>
              <a:ext cx="898635" cy="614855"/>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02820" y="4398579"/>
              <a:ext cx="2151994" cy="646331"/>
            </a:xfrm>
            <a:prstGeom prst="rect">
              <a:avLst/>
            </a:prstGeom>
            <a:noFill/>
          </p:spPr>
          <p:txBody>
            <a:bodyPr wrap="square" rtlCol="0">
              <a:spAutoFit/>
            </a:bodyPr>
            <a:lstStyle/>
            <a:p>
              <a:r>
                <a:rPr lang="en-GB" dirty="0" smtClean="0">
                  <a:solidFill>
                    <a:schemeClr val="tx1"/>
                  </a:solidFill>
                </a:rPr>
                <a:t>Hard for children to visualise.</a:t>
              </a:r>
              <a:endParaRPr lang="en-GB" dirty="0">
                <a:solidFill>
                  <a:schemeClr val="tx1"/>
                </a:solidFill>
              </a:endParaRPr>
            </a:p>
          </p:txBody>
        </p:sp>
      </p:grpSp>
      <p:grpSp>
        <p:nvGrpSpPr>
          <p:cNvPr id="32" name="Group 31"/>
          <p:cNvGrpSpPr/>
          <p:nvPr/>
        </p:nvGrpSpPr>
        <p:grpSpPr>
          <a:xfrm>
            <a:off x="3137338" y="3783724"/>
            <a:ext cx="2412124" cy="1749917"/>
            <a:chOff x="3137338" y="3783724"/>
            <a:chExt cx="2412124" cy="1749917"/>
          </a:xfrm>
        </p:grpSpPr>
        <p:cxnSp>
          <p:nvCxnSpPr>
            <p:cNvPr id="18" name="Straight Connector 17"/>
            <p:cNvCxnSpPr/>
            <p:nvPr/>
          </p:nvCxnSpPr>
          <p:spPr>
            <a:xfrm flipH="1">
              <a:off x="4201510" y="3783724"/>
              <a:ext cx="331076" cy="1103586"/>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37338" y="4887310"/>
              <a:ext cx="2412124" cy="646331"/>
            </a:xfrm>
            <a:prstGeom prst="rect">
              <a:avLst/>
            </a:prstGeom>
            <a:noFill/>
          </p:spPr>
          <p:txBody>
            <a:bodyPr wrap="square" rtlCol="0">
              <a:spAutoFit/>
            </a:bodyPr>
            <a:lstStyle/>
            <a:p>
              <a:r>
                <a:rPr lang="en-GB" dirty="0" smtClean="0">
                  <a:solidFill>
                    <a:schemeClr val="tx1"/>
                  </a:solidFill>
                </a:rPr>
                <a:t>Struggle to infer and </a:t>
              </a:r>
            </a:p>
            <a:p>
              <a:r>
                <a:rPr lang="en-GB" dirty="0" smtClean="0">
                  <a:solidFill>
                    <a:schemeClr val="tx1"/>
                  </a:solidFill>
                </a:rPr>
                <a:t>Find deeper meaning.</a:t>
              </a:r>
              <a:endParaRPr lang="en-GB" dirty="0">
                <a:solidFill>
                  <a:schemeClr val="tx1"/>
                </a:solidFill>
              </a:endParaRPr>
            </a:p>
          </p:txBody>
        </p:sp>
      </p:grpSp>
      <p:grpSp>
        <p:nvGrpSpPr>
          <p:cNvPr id="31" name="Group 30"/>
          <p:cNvGrpSpPr/>
          <p:nvPr/>
        </p:nvGrpSpPr>
        <p:grpSpPr>
          <a:xfrm>
            <a:off x="843455" y="3783724"/>
            <a:ext cx="2096814" cy="1261186"/>
            <a:chOff x="843455" y="3783724"/>
            <a:chExt cx="2096814" cy="1261186"/>
          </a:xfrm>
        </p:grpSpPr>
        <p:cxnSp>
          <p:nvCxnSpPr>
            <p:cNvPr id="20" name="Straight Connector 19"/>
            <p:cNvCxnSpPr/>
            <p:nvPr/>
          </p:nvCxnSpPr>
          <p:spPr>
            <a:xfrm flipH="1">
              <a:off x="2341179" y="3783724"/>
              <a:ext cx="599090" cy="72521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43455" y="4398579"/>
              <a:ext cx="1497724" cy="646331"/>
            </a:xfrm>
            <a:prstGeom prst="rect">
              <a:avLst/>
            </a:prstGeom>
            <a:noFill/>
          </p:spPr>
          <p:txBody>
            <a:bodyPr wrap="square" rtlCol="0">
              <a:spAutoFit/>
            </a:bodyPr>
            <a:lstStyle/>
            <a:p>
              <a:r>
                <a:rPr lang="en-GB" dirty="0" smtClean="0">
                  <a:solidFill>
                    <a:schemeClr val="tx1"/>
                  </a:solidFill>
                </a:rPr>
                <a:t>Lack of motivation.</a:t>
              </a:r>
              <a:endParaRPr lang="en-GB" dirty="0">
                <a:solidFill>
                  <a:schemeClr val="tx1"/>
                </a:solidFill>
              </a:endParaRPr>
            </a:p>
          </p:txBody>
        </p:sp>
      </p:grpSp>
    </p:spTree>
    <p:extLst>
      <p:ext uri="{BB962C8B-B14F-4D97-AF65-F5344CB8AC3E}">
        <p14:creationId xmlns:p14="http://schemas.microsoft.com/office/powerpoint/2010/main" val="421552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tackle these problems?</a:t>
            </a:r>
            <a:endParaRPr lang="en-GB" dirty="0"/>
          </a:p>
        </p:txBody>
      </p:sp>
      <p:sp>
        <p:nvSpPr>
          <p:cNvPr id="3" name="Content Placeholder 2"/>
          <p:cNvSpPr>
            <a:spLocks noGrp="1"/>
          </p:cNvSpPr>
          <p:nvPr>
            <p:ph idx="1"/>
          </p:nvPr>
        </p:nvSpPr>
        <p:spPr>
          <a:xfrm>
            <a:off x="441435" y="1584434"/>
            <a:ext cx="8229600" cy="4525963"/>
          </a:xfrm>
        </p:spPr>
        <p:txBody>
          <a:bodyPr>
            <a:normAutofit fontScale="92500" lnSpcReduction="10000"/>
          </a:bodyPr>
          <a:lstStyle/>
          <a:p>
            <a:r>
              <a:rPr lang="en-GB" dirty="0" smtClean="0">
                <a:solidFill>
                  <a:srgbClr val="0000FF"/>
                </a:solidFill>
              </a:rPr>
              <a:t>Poor phonics?</a:t>
            </a:r>
          </a:p>
          <a:p>
            <a:pPr marL="0" indent="0">
              <a:buNone/>
            </a:pPr>
            <a:r>
              <a:rPr lang="en-GB" sz="2400" i="1" dirty="0" smtClean="0">
                <a:solidFill>
                  <a:srgbClr val="FF0000"/>
                </a:solidFill>
              </a:rPr>
              <a:t>Children who do not pass the year 1 phonics screening receive focus support and intervention. Continue to practise sounds at home. </a:t>
            </a:r>
          </a:p>
          <a:p>
            <a:pPr marL="0" indent="0">
              <a:buNone/>
            </a:pPr>
            <a:r>
              <a:rPr lang="en-GB" sz="2400" dirty="0" smtClean="0"/>
              <a:t>Phonics Screen Monday 11</a:t>
            </a:r>
            <a:r>
              <a:rPr lang="en-GB" sz="2400" baseline="30000" dirty="0" smtClean="0"/>
              <a:t>th</a:t>
            </a:r>
            <a:r>
              <a:rPr lang="en-GB" sz="2400" dirty="0" smtClean="0"/>
              <a:t> June 2018</a:t>
            </a:r>
          </a:p>
          <a:p>
            <a:pPr marL="0" indent="0">
              <a:buNone/>
            </a:pPr>
            <a:endParaRPr lang="en-GB" dirty="0" smtClean="0"/>
          </a:p>
          <a:p>
            <a:r>
              <a:rPr lang="en-GB" dirty="0" smtClean="0">
                <a:solidFill>
                  <a:srgbClr val="0000FF"/>
                </a:solidFill>
              </a:rPr>
              <a:t>Poor phrasing and fluency?</a:t>
            </a:r>
          </a:p>
          <a:p>
            <a:pPr marL="0" indent="0">
              <a:buNone/>
            </a:pPr>
            <a:r>
              <a:rPr lang="en-GB" sz="2400" i="1" dirty="0" smtClean="0">
                <a:solidFill>
                  <a:srgbClr val="FF0000"/>
                </a:solidFill>
              </a:rPr>
              <a:t>More reading miles needed. Daily reading.</a:t>
            </a:r>
          </a:p>
          <a:p>
            <a:pPr marL="0" indent="0">
              <a:buNone/>
            </a:pPr>
            <a:endParaRPr lang="en-GB" sz="2400" i="1" dirty="0">
              <a:solidFill>
                <a:srgbClr val="FF0000"/>
              </a:solidFill>
            </a:endParaRPr>
          </a:p>
          <a:p>
            <a:r>
              <a:rPr lang="en-GB" dirty="0" smtClean="0">
                <a:solidFill>
                  <a:srgbClr val="0000FF"/>
                </a:solidFill>
              </a:rPr>
              <a:t>Poor comprehension?</a:t>
            </a:r>
          </a:p>
          <a:p>
            <a:pPr marL="0" indent="0">
              <a:buNone/>
            </a:pPr>
            <a:r>
              <a:rPr lang="en-GB" sz="2400" i="1" dirty="0" smtClean="0">
                <a:solidFill>
                  <a:srgbClr val="FF0000"/>
                </a:solidFill>
              </a:rPr>
              <a:t>Modelling of comprehension strategies. Challenging questioning of what the children have read.</a:t>
            </a:r>
            <a:endParaRPr lang="en-GB" sz="2400" i="1" dirty="0">
              <a:solidFill>
                <a:srgbClr val="FF0000"/>
              </a:solidFill>
            </a:endParaRPr>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Tree>
    <p:extLst>
      <p:ext uri="{BB962C8B-B14F-4D97-AF65-F5344CB8AC3E}">
        <p14:creationId xmlns:p14="http://schemas.microsoft.com/office/powerpoint/2010/main" val="377689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6169"/>
            <a:ext cx="8229600" cy="1143000"/>
          </a:xfrm>
        </p:spPr>
        <p:txBody>
          <a:bodyPr>
            <a:normAutofit fontScale="90000"/>
          </a:bodyPr>
          <a:lstStyle/>
          <a:p>
            <a:r>
              <a:rPr lang="en-GB" b="1" dirty="0" smtClean="0">
                <a:solidFill>
                  <a:srgbClr val="0070C0"/>
                </a:solidFill>
              </a:rPr>
              <a:t>Strategies we use to help us understand when reading.</a:t>
            </a:r>
            <a:endParaRPr lang="en-GB" b="1" dirty="0">
              <a:solidFill>
                <a:srgbClr val="0070C0"/>
              </a:solidFill>
            </a:endParaRPr>
          </a:p>
        </p:txBody>
      </p:sp>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pic>
        <p:nvPicPr>
          <p:cNvPr id="1026" name="Picture 2" descr="Image result for adult read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1051" y="1673826"/>
            <a:ext cx="6191250" cy="348615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3421" y="5159977"/>
            <a:ext cx="8797158" cy="923330"/>
          </a:xfrm>
          <a:prstGeom prst="rect">
            <a:avLst/>
          </a:prstGeom>
          <a:noFill/>
        </p:spPr>
        <p:txBody>
          <a:bodyPr wrap="square" rtlCol="0">
            <a:spAutoFit/>
          </a:bodyPr>
          <a:lstStyle/>
          <a:p>
            <a:r>
              <a:rPr lang="en-GB" dirty="0" smtClean="0">
                <a:solidFill>
                  <a:schemeClr val="tx1"/>
                </a:solidFill>
              </a:rPr>
              <a:t>As adults we use a range of different reading comprehension strategies so quickly and without thinking that we don’t know they are taking place. Sometimes we are so unaware of that we are doing these strategies that we forget to teach and model them to our children. </a:t>
            </a:r>
            <a:endParaRPr lang="en-GB" dirty="0">
              <a:solidFill>
                <a:schemeClr val="tx1"/>
              </a:solidFill>
            </a:endParaRPr>
          </a:p>
        </p:txBody>
      </p:sp>
    </p:spTree>
    <p:extLst>
      <p:ext uri="{BB962C8B-B14F-4D97-AF65-F5344CB8AC3E}">
        <p14:creationId xmlns:p14="http://schemas.microsoft.com/office/powerpoint/2010/main" val="2264062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2" name="TextBox 1"/>
          <p:cNvSpPr txBox="1"/>
          <p:nvPr/>
        </p:nvSpPr>
        <p:spPr>
          <a:xfrm>
            <a:off x="141890" y="189186"/>
            <a:ext cx="8812924" cy="5816977"/>
          </a:xfrm>
          <a:prstGeom prst="rect">
            <a:avLst/>
          </a:prstGeom>
          <a:noFill/>
        </p:spPr>
        <p:txBody>
          <a:bodyPr wrap="square" rtlCol="0">
            <a:spAutoFit/>
          </a:bodyPr>
          <a:lstStyle/>
          <a:p>
            <a:r>
              <a:rPr lang="en-GB" sz="2800" dirty="0" smtClean="0">
                <a:solidFill>
                  <a:srgbClr val="FF0000"/>
                </a:solidFill>
              </a:rPr>
              <a:t>Activity</a:t>
            </a:r>
          </a:p>
          <a:p>
            <a:endParaRPr lang="en-GB" sz="4400" dirty="0">
              <a:solidFill>
                <a:srgbClr val="FF0000"/>
              </a:solidFill>
            </a:endParaRPr>
          </a:p>
          <a:p>
            <a:r>
              <a:rPr lang="en-GB" sz="3600" i="1" dirty="0" err="1">
                <a:solidFill>
                  <a:schemeClr val="tx2"/>
                </a:solidFill>
              </a:rPr>
              <a:t>Corandic</a:t>
            </a:r>
            <a:r>
              <a:rPr lang="en-GB" sz="3600" i="1" dirty="0">
                <a:solidFill>
                  <a:schemeClr val="tx2"/>
                </a:solidFill>
              </a:rPr>
              <a:t> is an </a:t>
            </a:r>
            <a:r>
              <a:rPr lang="en-GB" sz="3600" i="1" dirty="0" err="1">
                <a:solidFill>
                  <a:schemeClr val="tx2"/>
                </a:solidFill>
              </a:rPr>
              <a:t>emurient</a:t>
            </a:r>
            <a:r>
              <a:rPr lang="en-GB" sz="3600" i="1" dirty="0">
                <a:solidFill>
                  <a:schemeClr val="tx2"/>
                </a:solidFill>
              </a:rPr>
              <a:t> </a:t>
            </a:r>
            <a:r>
              <a:rPr lang="en-GB" sz="3600" i="1" dirty="0" err="1">
                <a:solidFill>
                  <a:schemeClr val="tx2"/>
                </a:solidFill>
              </a:rPr>
              <a:t>grof</a:t>
            </a:r>
            <a:r>
              <a:rPr lang="en-GB" sz="3600" i="1" dirty="0">
                <a:solidFill>
                  <a:schemeClr val="tx2"/>
                </a:solidFill>
              </a:rPr>
              <a:t> with many </a:t>
            </a:r>
            <a:r>
              <a:rPr lang="en-GB" sz="3600" i="1" dirty="0" err="1">
                <a:solidFill>
                  <a:schemeClr val="tx2"/>
                </a:solidFill>
              </a:rPr>
              <a:t>fribs</a:t>
            </a:r>
            <a:r>
              <a:rPr lang="en-GB" sz="3600" i="1" dirty="0">
                <a:solidFill>
                  <a:schemeClr val="tx2"/>
                </a:solidFill>
              </a:rPr>
              <a:t>; it </a:t>
            </a:r>
            <a:r>
              <a:rPr lang="en-GB" sz="3600" i="1" dirty="0" err="1">
                <a:solidFill>
                  <a:schemeClr val="tx2"/>
                </a:solidFill>
              </a:rPr>
              <a:t>granks</a:t>
            </a:r>
            <a:r>
              <a:rPr lang="en-GB" sz="3600" i="1" dirty="0">
                <a:solidFill>
                  <a:schemeClr val="tx2"/>
                </a:solidFill>
              </a:rPr>
              <a:t> from </a:t>
            </a:r>
            <a:r>
              <a:rPr lang="en-GB" sz="3600" i="1" dirty="0" err="1">
                <a:solidFill>
                  <a:schemeClr val="tx2"/>
                </a:solidFill>
              </a:rPr>
              <a:t>corite</a:t>
            </a:r>
            <a:r>
              <a:rPr lang="en-GB" sz="3600" i="1" dirty="0">
                <a:solidFill>
                  <a:schemeClr val="tx2"/>
                </a:solidFill>
              </a:rPr>
              <a:t>, an </a:t>
            </a:r>
            <a:r>
              <a:rPr lang="en-GB" sz="3600" i="1" dirty="0" err="1">
                <a:solidFill>
                  <a:schemeClr val="tx2"/>
                </a:solidFill>
              </a:rPr>
              <a:t>olg</a:t>
            </a:r>
            <a:r>
              <a:rPr lang="en-GB" sz="3600" i="1" dirty="0">
                <a:solidFill>
                  <a:schemeClr val="tx2"/>
                </a:solidFill>
              </a:rPr>
              <a:t> which </a:t>
            </a:r>
            <a:r>
              <a:rPr lang="en-GB" sz="3600" i="1" dirty="0" err="1">
                <a:solidFill>
                  <a:schemeClr val="tx2"/>
                </a:solidFill>
              </a:rPr>
              <a:t>cargs</a:t>
            </a:r>
            <a:r>
              <a:rPr lang="en-GB" sz="3600" i="1" dirty="0">
                <a:solidFill>
                  <a:schemeClr val="tx2"/>
                </a:solidFill>
              </a:rPr>
              <a:t> like </a:t>
            </a:r>
            <a:r>
              <a:rPr lang="en-GB" sz="3600" i="1" dirty="0" err="1">
                <a:solidFill>
                  <a:schemeClr val="tx2"/>
                </a:solidFill>
              </a:rPr>
              <a:t>lange</a:t>
            </a:r>
            <a:r>
              <a:rPr lang="en-GB" sz="3600" i="1" dirty="0">
                <a:solidFill>
                  <a:schemeClr val="tx2"/>
                </a:solidFill>
              </a:rPr>
              <a:t>.  </a:t>
            </a:r>
            <a:r>
              <a:rPr lang="en-GB" sz="3600" i="1" dirty="0" err="1">
                <a:solidFill>
                  <a:schemeClr val="tx2"/>
                </a:solidFill>
              </a:rPr>
              <a:t>Corite</a:t>
            </a:r>
            <a:r>
              <a:rPr lang="en-GB" sz="3600" i="1" dirty="0">
                <a:solidFill>
                  <a:schemeClr val="tx2"/>
                </a:solidFill>
              </a:rPr>
              <a:t> </a:t>
            </a:r>
            <a:r>
              <a:rPr lang="en-GB" sz="3600" i="1" dirty="0" err="1">
                <a:solidFill>
                  <a:schemeClr val="tx2"/>
                </a:solidFill>
              </a:rPr>
              <a:t>grinkles</a:t>
            </a:r>
            <a:r>
              <a:rPr lang="en-GB" sz="3600" i="1" dirty="0">
                <a:solidFill>
                  <a:schemeClr val="tx2"/>
                </a:solidFill>
              </a:rPr>
              <a:t> several other </a:t>
            </a:r>
            <a:r>
              <a:rPr lang="en-GB" sz="3600" i="1" dirty="0" err="1">
                <a:solidFill>
                  <a:schemeClr val="tx2"/>
                </a:solidFill>
              </a:rPr>
              <a:t>tarances</a:t>
            </a:r>
            <a:r>
              <a:rPr lang="en-GB" sz="3600" i="1" dirty="0">
                <a:solidFill>
                  <a:schemeClr val="tx2"/>
                </a:solidFill>
              </a:rPr>
              <a:t>, which </a:t>
            </a:r>
            <a:r>
              <a:rPr lang="en-GB" sz="3600" i="1" dirty="0" err="1">
                <a:solidFill>
                  <a:schemeClr val="tx2"/>
                </a:solidFill>
              </a:rPr>
              <a:t>garkers</a:t>
            </a:r>
            <a:r>
              <a:rPr lang="en-GB" sz="3600" i="1" dirty="0">
                <a:solidFill>
                  <a:schemeClr val="tx2"/>
                </a:solidFill>
              </a:rPr>
              <a:t> </a:t>
            </a:r>
            <a:r>
              <a:rPr lang="en-GB" sz="3600" i="1" dirty="0" err="1">
                <a:solidFill>
                  <a:schemeClr val="tx2"/>
                </a:solidFill>
              </a:rPr>
              <a:t>excarp</a:t>
            </a:r>
            <a:r>
              <a:rPr lang="en-GB" sz="3600" i="1" dirty="0">
                <a:solidFill>
                  <a:schemeClr val="tx2"/>
                </a:solidFill>
              </a:rPr>
              <a:t> by </a:t>
            </a:r>
            <a:r>
              <a:rPr lang="en-GB" sz="3600" i="1" dirty="0" err="1">
                <a:solidFill>
                  <a:schemeClr val="tx2"/>
                </a:solidFill>
              </a:rPr>
              <a:t>glarcking</a:t>
            </a:r>
            <a:r>
              <a:rPr lang="en-GB" sz="3600" i="1" dirty="0">
                <a:solidFill>
                  <a:schemeClr val="tx2"/>
                </a:solidFill>
              </a:rPr>
              <a:t> the </a:t>
            </a:r>
            <a:r>
              <a:rPr lang="en-GB" sz="3600" i="1" dirty="0" err="1">
                <a:solidFill>
                  <a:schemeClr val="tx2"/>
                </a:solidFill>
              </a:rPr>
              <a:t>corite</a:t>
            </a:r>
            <a:r>
              <a:rPr lang="en-GB" sz="3600" i="1" dirty="0">
                <a:solidFill>
                  <a:schemeClr val="tx2"/>
                </a:solidFill>
              </a:rPr>
              <a:t> and </a:t>
            </a:r>
            <a:r>
              <a:rPr lang="en-GB" sz="3600" i="1" dirty="0" err="1">
                <a:solidFill>
                  <a:schemeClr val="tx2"/>
                </a:solidFill>
              </a:rPr>
              <a:t>starping</a:t>
            </a:r>
            <a:r>
              <a:rPr lang="en-GB" sz="3600" i="1" dirty="0">
                <a:solidFill>
                  <a:schemeClr val="tx2"/>
                </a:solidFill>
              </a:rPr>
              <a:t> it in </a:t>
            </a:r>
            <a:r>
              <a:rPr lang="en-GB" sz="3600" i="1" dirty="0" err="1">
                <a:solidFill>
                  <a:schemeClr val="tx2"/>
                </a:solidFill>
              </a:rPr>
              <a:t>tranker-clarped</a:t>
            </a:r>
            <a:r>
              <a:rPr lang="en-GB" sz="3600" i="1" dirty="0">
                <a:solidFill>
                  <a:schemeClr val="tx2"/>
                </a:solidFill>
              </a:rPr>
              <a:t> </a:t>
            </a:r>
            <a:r>
              <a:rPr lang="en-GB" sz="3600" i="1" dirty="0" err="1">
                <a:solidFill>
                  <a:schemeClr val="tx2"/>
                </a:solidFill>
              </a:rPr>
              <a:t>storbs</a:t>
            </a:r>
            <a:r>
              <a:rPr lang="en-GB" sz="3600" i="1" dirty="0">
                <a:solidFill>
                  <a:schemeClr val="tx2"/>
                </a:solidFill>
              </a:rPr>
              <a:t>. </a:t>
            </a:r>
            <a:endParaRPr lang="en-GB" sz="3600" i="1" dirty="0" smtClean="0">
              <a:solidFill>
                <a:schemeClr val="tx2"/>
              </a:solidFill>
            </a:endParaRPr>
          </a:p>
          <a:p>
            <a:endParaRPr lang="en-GB" sz="3600" i="1" dirty="0">
              <a:solidFill>
                <a:schemeClr val="tx2"/>
              </a:solidFill>
            </a:endParaRPr>
          </a:p>
          <a:p>
            <a:r>
              <a:rPr lang="en-GB" sz="2800" i="1" dirty="0" smtClean="0">
                <a:solidFill>
                  <a:srgbClr val="FF0000"/>
                </a:solidFill>
              </a:rPr>
              <a:t>1.) What is a </a:t>
            </a:r>
            <a:r>
              <a:rPr lang="en-GB" sz="2800" i="1" dirty="0" err="1" smtClean="0">
                <a:solidFill>
                  <a:srgbClr val="FF0000"/>
                </a:solidFill>
              </a:rPr>
              <a:t>corandic</a:t>
            </a:r>
            <a:r>
              <a:rPr lang="en-GB" sz="2800" i="1" dirty="0" smtClean="0">
                <a:solidFill>
                  <a:srgbClr val="FF0000"/>
                </a:solidFill>
              </a:rPr>
              <a:t>?</a:t>
            </a:r>
          </a:p>
          <a:p>
            <a:r>
              <a:rPr lang="en-GB" sz="2800" i="1" dirty="0" smtClean="0">
                <a:solidFill>
                  <a:srgbClr val="FF0000"/>
                </a:solidFill>
              </a:rPr>
              <a:t>2.) What does </a:t>
            </a:r>
            <a:r>
              <a:rPr lang="en-GB" sz="2800" i="1" dirty="0" err="1" smtClean="0">
                <a:solidFill>
                  <a:srgbClr val="FF0000"/>
                </a:solidFill>
              </a:rPr>
              <a:t>corandic</a:t>
            </a:r>
            <a:r>
              <a:rPr lang="en-GB" sz="2800" i="1" dirty="0" smtClean="0">
                <a:solidFill>
                  <a:srgbClr val="FF0000"/>
                </a:solidFill>
              </a:rPr>
              <a:t> </a:t>
            </a:r>
            <a:r>
              <a:rPr lang="en-GB" sz="2800" i="1" dirty="0" err="1" smtClean="0">
                <a:solidFill>
                  <a:srgbClr val="FF0000"/>
                </a:solidFill>
              </a:rPr>
              <a:t>grank</a:t>
            </a:r>
            <a:r>
              <a:rPr lang="en-GB" sz="2800" i="1" dirty="0" smtClean="0">
                <a:solidFill>
                  <a:srgbClr val="FF0000"/>
                </a:solidFill>
              </a:rPr>
              <a:t> with?</a:t>
            </a:r>
          </a:p>
          <a:p>
            <a:r>
              <a:rPr lang="en-GB" sz="2800" i="1" dirty="0" smtClean="0">
                <a:solidFill>
                  <a:srgbClr val="FF0000"/>
                </a:solidFill>
              </a:rPr>
              <a:t>3.) How do </a:t>
            </a:r>
            <a:r>
              <a:rPr lang="en-GB" sz="2800" i="1" dirty="0" err="1" smtClean="0">
                <a:solidFill>
                  <a:srgbClr val="FF0000"/>
                </a:solidFill>
              </a:rPr>
              <a:t>garkers</a:t>
            </a:r>
            <a:r>
              <a:rPr lang="en-GB" sz="2800" i="1" dirty="0" smtClean="0">
                <a:solidFill>
                  <a:srgbClr val="FF0000"/>
                </a:solidFill>
              </a:rPr>
              <a:t> </a:t>
            </a:r>
            <a:r>
              <a:rPr lang="en-GB" sz="2800" i="1" dirty="0" err="1" smtClean="0">
                <a:solidFill>
                  <a:srgbClr val="FF0000"/>
                </a:solidFill>
              </a:rPr>
              <a:t>excarp</a:t>
            </a:r>
            <a:r>
              <a:rPr lang="en-GB" sz="2800" i="1" dirty="0" smtClean="0">
                <a:solidFill>
                  <a:srgbClr val="FF0000"/>
                </a:solidFill>
              </a:rPr>
              <a:t> the </a:t>
            </a:r>
            <a:r>
              <a:rPr lang="en-GB" sz="2800" i="1" dirty="0" err="1" smtClean="0">
                <a:solidFill>
                  <a:srgbClr val="FF0000"/>
                </a:solidFill>
              </a:rPr>
              <a:t>tarances</a:t>
            </a:r>
            <a:r>
              <a:rPr lang="en-GB" sz="2800" i="1" dirty="0" smtClean="0">
                <a:solidFill>
                  <a:srgbClr val="FF0000"/>
                </a:solidFill>
              </a:rPr>
              <a:t> from the </a:t>
            </a:r>
            <a:r>
              <a:rPr lang="en-GB" sz="2800" i="1" dirty="0" err="1" smtClean="0">
                <a:solidFill>
                  <a:srgbClr val="FF0000"/>
                </a:solidFill>
              </a:rPr>
              <a:t>corandic</a:t>
            </a:r>
            <a:r>
              <a:rPr lang="en-GB" sz="2800" i="1" dirty="0" smtClean="0">
                <a:solidFill>
                  <a:srgbClr val="FF0000"/>
                </a:solidFill>
              </a:rPr>
              <a:t>?</a:t>
            </a:r>
            <a:endParaRPr lang="en-GB" sz="2800" dirty="0">
              <a:solidFill>
                <a:srgbClr val="FF0000"/>
              </a:solidFill>
            </a:endParaRPr>
          </a:p>
        </p:txBody>
      </p:sp>
    </p:spTree>
    <p:extLst>
      <p:ext uri="{BB962C8B-B14F-4D97-AF65-F5344CB8AC3E}">
        <p14:creationId xmlns:p14="http://schemas.microsoft.com/office/powerpoint/2010/main" val="2178607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5" name="Footer Placeholder 4"/>
          <p:cNvSpPr>
            <a:spLocks noGrp="1"/>
          </p:cNvSpPr>
          <p:nvPr>
            <p:ph type="ftr" sz="quarter" idx="11"/>
          </p:nvPr>
        </p:nvSpPr>
        <p:spPr/>
        <p:txBody>
          <a:bodyPr/>
          <a:lstStyle/>
          <a:p>
            <a:pPr>
              <a:defRPr/>
            </a:pPr>
            <a:r>
              <a:rPr lang="en-GB" smtClean="0"/>
              <a:t>Oscar Plummer</a:t>
            </a:r>
            <a:endParaRPr lang="en-GB"/>
          </a:p>
        </p:txBody>
      </p:sp>
      <p:sp>
        <p:nvSpPr>
          <p:cNvPr id="6" name="Content Placeholder 2"/>
          <p:cNvSpPr txBox="1">
            <a:spLocks noGrp="1"/>
          </p:cNvSpPr>
          <p:nvPr>
            <p:ph idx="1"/>
          </p:nvPr>
        </p:nvSpPr>
        <p:spPr>
          <a:xfrm>
            <a:off x="306880" y="239749"/>
            <a:ext cx="8584871" cy="60191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t> </a:t>
            </a:r>
            <a:r>
              <a:rPr lang="en-GB" sz="2800" b="1" i="1" u="sng" dirty="0" smtClean="0"/>
              <a:t>Billy’s Tower    </a:t>
            </a:r>
            <a:r>
              <a:rPr lang="en-GB" sz="1900" b="1" i="1" u="sng" dirty="0" smtClean="0">
                <a:solidFill>
                  <a:srgbClr val="0070C0"/>
                </a:solidFill>
              </a:rPr>
              <a:t>  </a:t>
            </a:r>
          </a:p>
          <a:p>
            <a:pPr marL="0" indent="0">
              <a:buFont typeface="Arial" panose="020B0604020202020204" pitchFamily="34" charset="0"/>
              <a:buNone/>
            </a:pPr>
            <a:r>
              <a:rPr lang="en-GB" sz="3600" i="1" dirty="0" smtClean="0"/>
              <a:t>Billy was howling because his whole day had been spoilt.  All his work had been broken by the wave. </a:t>
            </a:r>
          </a:p>
          <a:p>
            <a:pPr marL="0" indent="0">
              <a:buFont typeface="Arial" panose="020B0604020202020204" pitchFamily="34" charset="0"/>
              <a:buNone/>
            </a:pPr>
            <a:endParaRPr lang="en-GB" sz="3600" i="1" dirty="0" smtClean="0"/>
          </a:p>
          <a:p>
            <a:pPr marL="0" indent="0">
              <a:buFont typeface="Arial" panose="020B0604020202020204" pitchFamily="34" charset="0"/>
              <a:buNone/>
            </a:pPr>
            <a:r>
              <a:rPr lang="en-GB" sz="3600" i="1" dirty="0" smtClean="0"/>
              <a:t> His mum came over to help but she accidentally stepped on the one tower that was left.  “Never mind”, she said. “Let’s go back for tea.  You can build some more towers tomorrow.”  </a:t>
            </a:r>
          </a:p>
          <a:p>
            <a:pPr marL="0" indent="0">
              <a:buFont typeface="Arial" panose="020B0604020202020204" pitchFamily="34" charset="0"/>
              <a:buNone/>
            </a:pPr>
            <a:endParaRPr lang="en-GB" i="1" dirty="0" smtClean="0"/>
          </a:p>
          <a:p>
            <a:endParaRPr lang="en-GB" dirty="0"/>
          </a:p>
        </p:txBody>
      </p:sp>
    </p:spTree>
    <p:extLst>
      <p:ext uri="{BB962C8B-B14F-4D97-AF65-F5344CB8AC3E}">
        <p14:creationId xmlns:p14="http://schemas.microsoft.com/office/powerpoint/2010/main" val="15064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96DCEDE-38C9-420E-87B7-C9F7339DF360}" type="datetime1">
              <a:rPr lang="en-GB" smtClean="0"/>
              <a:pPr>
                <a:defRPr/>
              </a:pPr>
              <a:t>09/10/2017</a:t>
            </a:fld>
            <a:endParaRPr lang="en-GB"/>
          </a:p>
        </p:txBody>
      </p:sp>
      <p:sp>
        <p:nvSpPr>
          <p:cNvPr id="6" name="Title 4"/>
          <p:cNvSpPr>
            <a:spLocks noGrp="1"/>
          </p:cNvSpPr>
          <p:nvPr>
            <p:ph type="title"/>
          </p:nvPr>
        </p:nvSpPr>
        <p:spPr>
          <a:xfrm>
            <a:off x="167662" y="0"/>
            <a:ext cx="8731146" cy="732666"/>
          </a:xfrm>
        </p:spPr>
        <p:txBody>
          <a:bodyPr>
            <a:normAutofit fontScale="90000"/>
          </a:bodyPr>
          <a:lstStyle/>
          <a:p>
            <a:pPr algn="l"/>
            <a:r>
              <a:rPr lang="en-GB" sz="3200" dirty="0"/>
              <a:t>Strategies to help us understand and enjoy </a:t>
            </a:r>
            <a:r>
              <a:rPr lang="en-GB" sz="3200" dirty="0" smtClean="0"/>
              <a:t>reading.</a:t>
            </a:r>
            <a:br>
              <a:rPr lang="en-GB" sz="3200" dirty="0" smtClean="0"/>
            </a:br>
            <a:r>
              <a:rPr lang="en-GB" sz="3200" dirty="0" smtClean="0"/>
              <a:t>As </a:t>
            </a:r>
            <a:r>
              <a:rPr lang="en-GB" sz="3200" dirty="0"/>
              <a:t>we read we ……..</a:t>
            </a:r>
          </a:p>
        </p:txBody>
      </p:sp>
      <p:grpSp>
        <p:nvGrpSpPr>
          <p:cNvPr id="7" name="Group 6"/>
          <p:cNvGrpSpPr/>
          <p:nvPr/>
        </p:nvGrpSpPr>
        <p:grpSpPr>
          <a:xfrm>
            <a:off x="4777515" y="925003"/>
            <a:ext cx="1775076" cy="1761088"/>
            <a:chOff x="683568" y="1124744"/>
            <a:chExt cx="1994174" cy="1742022"/>
          </a:xfrm>
        </p:grpSpPr>
        <p:sp>
          <p:nvSpPr>
            <p:cNvPr id="8" name="Rectangle 7"/>
            <p:cNvSpPr/>
            <p:nvPr/>
          </p:nvSpPr>
          <p:spPr>
            <a:xfrm>
              <a:off x="683568" y="1124744"/>
              <a:ext cx="1994174" cy="1742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a:off x="902666" y="1246622"/>
              <a:ext cx="1656184" cy="1457871"/>
              <a:chOff x="0" y="0"/>
              <a:chExt cx="2381250" cy="1657350"/>
            </a:xfrm>
          </p:grpSpPr>
          <p:pic>
            <p:nvPicPr>
              <p:cNvPr id="10" name="Picture 9" descr="C:\Users\Tony\Downloads\Fotolia_3595925_XS.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0175" y="828675"/>
                <a:ext cx="981075" cy="828675"/>
              </a:xfrm>
              <a:prstGeom prst="rect">
                <a:avLst/>
              </a:prstGeom>
              <a:noFill/>
              <a:ln>
                <a:noFill/>
              </a:ln>
            </p:spPr>
          </p:pic>
          <p:sp>
            <p:nvSpPr>
              <p:cNvPr id="11" name="Cloud Callout 10"/>
              <p:cNvSpPr>
                <a:spLocks noChangeArrowheads="1"/>
              </p:cNvSpPr>
              <p:nvPr/>
            </p:nvSpPr>
            <p:spPr bwMode="auto">
              <a:xfrm>
                <a:off x="0" y="0"/>
                <a:ext cx="1562987" cy="1084520"/>
              </a:xfrm>
              <a:prstGeom prst="cloudCallout">
                <a:avLst>
                  <a:gd name="adj1" fmla="val 74464"/>
                  <a:gd name="adj2" fmla="val 10524"/>
                </a:avLst>
              </a:prstGeom>
              <a:solidFill>
                <a:srgbClr val="548DD4"/>
              </a:solidFill>
              <a:ln w="9525">
                <a:solidFill>
                  <a:srgbClr val="000000"/>
                </a:solidFill>
                <a:round/>
                <a:headEnd/>
                <a:tailEnd/>
              </a:ln>
            </p:spPr>
            <p:txBody>
              <a:bodyPr rot="0" vert="horz" wrap="square" lIns="91440" tIns="45720" rIns="91440" bIns="45720" anchor="t" anchorCtr="0" upright="1">
                <a:noAutofit/>
              </a:bodyPr>
              <a:lstStyle/>
              <a:p>
                <a:pPr>
                  <a:spcAft>
                    <a:spcPts val="0"/>
                  </a:spcAft>
                </a:pPr>
                <a:r>
                  <a:rPr lang="en-GB" sz="1200" i="1">
                    <a:effectLst/>
                    <a:latin typeface="Arial"/>
                    <a:ea typeface="Calibri"/>
                    <a:cs typeface="Times New Roman"/>
                  </a:rPr>
                  <a:t> </a:t>
                </a:r>
                <a:endParaRPr lang="en-GB" sz="1200">
                  <a:effectLst/>
                  <a:latin typeface="Arial"/>
                  <a:ea typeface="Calibri"/>
                  <a:cs typeface="Times New Roman"/>
                </a:endParaRPr>
              </a:p>
            </p:txBody>
          </p:sp>
          <p:pic>
            <p:nvPicPr>
              <p:cNvPr id="12" name="Picture 11" descr="C:\Users\Tony\Downloads\Fotolia_50885901_XS.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4325" y="180975"/>
                <a:ext cx="885825" cy="723900"/>
              </a:xfrm>
              <a:prstGeom prst="rect">
                <a:avLst/>
              </a:prstGeom>
              <a:noFill/>
              <a:ln>
                <a:noFill/>
              </a:ln>
            </p:spPr>
          </p:pic>
        </p:grpSp>
      </p:grpSp>
      <p:grpSp>
        <p:nvGrpSpPr>
          <p:cNvPr id="13" name="Group 12"/>
          <p:cNvGrpSpPr/>
          <p:nvPr/>
        </p:nvGrpSpPr>
        <p:grpSpPr>
          <a:xfrm>
            <a:off x="6967180" y="964910"/>
            <a:ext cx="1802042" cy="1618214"/>
            <a:chOff x="6967180" y="964910"/>
            <a:chExt cx="1802042" cy="1618214"/>
          </a:xfrm>
        </p:grpSpPr>
        <p:grpSp>
          <p:nvGrpSpPr>
            <p:cNvPr id="14" name="Group 13"/>
            <p:cNvGrpSpPr/>
            <p:nvPr/>
          </p:nvGrpSpPr>
          <p:grpSpPr>
            <a:xfrm>
              <a:off x="7164288" y="1068234"/>
              <a:ext cx="1437294" cy="1406260"/>
              <a:chOff x="0" y="0"/>
              <a:chExt cx="2219325" cy="1933575"/>
            </a:xfrm>
          </p:grpSpPr>
          <p:pic>
            <p:nvPicPr>
              <p:cNvPr id="16" name="Picture 15" descr="C:\Users\Tony\Downloads\Fotolia_42062996_XS.jpg"/>
              <p:cNvPicPr>
                <a:picLocks noChangeAspect="1"/>
              </p:cNvPicPr>
              <p:nvPr/>
            </p:nvPicPr>
            <p:blipFill>
              <a:blip r:embed="rId4" cstate="print">
                <a:extLst>
                  <a:ext uri="{28A0092B-C50C-407E-A947-70E740481C1C}">
                    <a14:useLocalDpi xmlns:a14="http://schemas.microsoft.com/office/drawing/2010/main" val="0"/>
                  </a:ext>
                </a:extLst>
              </a:blip>
              <a:srcRect l="18040" r="16269"/>
              <a:stretch>
                <a:fillRect/>
              </a:stretch>
            </p:blipFill>
            <p:spPr bwMode="auto">
              <a:xfrm>
                <a:off x="0" y="0"/>
                <a:ext cx="933450" cy="933450"/>
              </a:xfrm>
              <a:prstGeom prst="rect">
                <a:avLst/>
              </a:prstGeom>
              <a:noFill/>
              <a:ln>
                <a:noFill/>
              </a:ln>
            </p:spPr>
          </p:pic>
          <p:pic>
            <p:nvPicPr>
              <p:cNvPr id="17" name="Picture 16" descr="C:\Users\Tony\Downloads\Fotolia_35678196_XS.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1100" y="76200"/>
                <a:ext cx="1038225" cy="895350"/>
              </a:xfrm>
              <a:prstGeom prst="rect">
                <a:avLst/>
              </a:prstGeom>
              <a:noFill/>
              <a:ln>
                <a:noFill/>
              </a:ln>
            </p:spPr>
          </p:pic>
          <p:pic>
            <p:nvPicPr>
              <p:cNvPr id="18" name="Picture 17" descr="C:\Users\Tony\Downloads\Fotolia_40737098_XS (1).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1066800"/>
                <a:ext cx="933450" cy="809625"/>
              </a:xfrm>
              <a:prstGeom prst="rect">
                <a:avLst/>
              </a:prstGeom>
              <a:noFill/>
              <a:ln>
                <a:noFill/>
              </a:ln>
            </p:spPr>
          </p:pic>
          <p:pic>
            <p:nvPicPr>
              <p:cNvPr id="19" name="Picture 18" descr="C:\Users\Tony\Downloads\Fotolia_9919113_XS.jpg"/>
              <p:cNvPicPr>
                <a:picLocks noChangeAspect="1"/>
              </p:cNvPicPr>
              <p:nvPr/>
            </p:nvPicPr>
            <p:blipFill>
              <a:blip r:embed="rId7" cstate="print">
                <a:extLst>
                  <a:ext uri="{28A0092B-C50C-407E-A947-70E740481C1C}">
                    <a14:useLocalDpi xmlns:a14="http://schemas.microsoft.com/office/drawing/2010/main" val="0"/>
                  </a:ext>
                </a:extLst>
              </a:blip>
              <a:srcRect b="6660"/>
              <a:stretch>
                <a:fillRect/>
              </a:stretch>
            </p:blipFill>
            <p:spPr bwMode="auto">
              <a:xfrm>
                <a:off x="1123950" y="1066800"/>
                <a:ext cx="1095375" cy="866775"/>
              </a:xfrm>
              <a:prstGeom prst="rect">
                <a:avLst/>
              </a:prstGeom>
              <a:noFill/>
              <a:ln>
                <a:noFill/>
              </a:ln>
            </p:spPr>
          </p:pic>
        </p:grpSp>
        <p:sp>
          <p:nvSpPr>
            <p:cNvPr id="15" name="Rectangle 14"/>
            <p:cNvSpPr/>
            <p:nvPr/>
          </p:nvSpPr>
          <p:spPr>
            <a:xfrm>
              <a:off x="6967180" y="964910"/>
              <a:ext cx="1802042" cy="1618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 name="TextBox 19"/>
          <p:cNvSpPr txBox="1"/>
          <p:nvPr/>
        </p:nvSpPr>
        <p:spPr>
          <a:xfrm>
            <a:off x="140860" y="2686091"/>
            <a:ext cx="2397516" cy="1015663"/>
          </a:xfrm>
          <a:prstGeom prst="rect">
            <a:avLst/>
          </a:prstGeom>
          <a:noFill/>
        </p:spPr>
        <p:txBody>
          <a:bodyPr wrap="none" rtlCol="0">
            <a:spAutoFit/>
          </a:bodyPr>
          <a:lstStyle/>
          <a:p>
            <a:r>
              <a:rPr lang="en-GB" sz="2000" b="1" dirty="0" smtClean="0">
                <a:solidFill>
                  <a:schemeClr val="tx1"/>
                </a:solidFill>
              </a:rPr>
              <a:t>Use our background </a:t>
            </a:r>
          </a:p>
          <a:p>
            <a:r>
              <a:rPr lang="en-GB" sz="2000" b="1" dirty="0">
                <a:solidFill>
                  <a:schemeClr val="tx1"/>
                </a:solidFill>
              </a:rPr>
              <a:t>k</a:t>
            </a:r>
            <a:r>
              <a:rPr lang="en-GB" sz="2000" b="1" dirty="0" smtClean="0">
                <a:solidFill>
                  <a:schemeClr val="tx1"/>
                </a:solidFill>
              </a:rPr>
              <a:t>nowledge and </a:t>
            </a:r>
          </a:p>
          <a:p>
            <a:r>
              <a:rPr lang="en-GB" sz="2000" b="1" dirty="0" smtClean="0">
                <a:solidFill>
                  <a:schemeClr val="tx1"/>
                </a:solidFill>
              </a:rPr>
              <a:t>connect to text</a:t>
            </a:r>
            <a:endParaRPr lang="en-GB" sz="2000" b="1" dirty="0">
              <a:solidFill>
                <a:schemeClr val="tx1"/>
              </a:solidFill>
            </a:endParaRPr>
          </a:p>
        </p:txBody>
      </p:sp>
      <p:grpSp>
        <p:nvGrpSpPr>
          <p:cNvPr id="21" name="Group 20"/>
          <p:cNvGrpSpPr/>
          <p:nvPr/>
        </p:nvGrpSpPr>
        <p:grpSpPr>
          <a:xfrm>
            <a:off x="353105" y="3742234"/>
            <a:ext cx="1802042" cy="1618214"/>
            <a:chOff x="295835" y="3957400"/>
            <a:chExt cx="1802042" cy="1618214"/>
          </a:xfrm>
        </p:grpSpPr>
        <p:grpSp>
          <p:nvGrpSpPr>
            <p:cNvPr id="22" name="Group 21"/>
            <p:cNvGrpSpPr/>
            <p:nvPr/>
          </p:nvGrpSpPr>
          <p:grpSpPr>
            <a:xfrm>
              <a:off x="494231" y="3957401"/>
              <a:ext cx="1403665" cy="1487823"/>
              <a:chOff x="-253248" y="-34789"/>
              <a:chExt cx="2291598" cy="1873114"/>
            </a:xfrm>
          </p:grpSpPr>
          <p:pic>
            <p:nvPicPr>
              <p:cNvPr id="24" name="Picture 23" descr="C:\Users\Tony\Downloads\Fotolia_48630287_XS.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3248" y="809625"/>
                <a:ext cx="2291598" cy="1028700"/>
              </a:xfrm>
              <a:prstGeom prst="rect">
                <a:avLst/>
              </a:prstGeom>
              <a:noFill/>
              <a:ln>
                <a:noFill/>
              </a:ln>
            </p:spPr>
          </p:pic>
          <p:sp>
            <p:nvSpPr>
              <p:cNvPr id="25" name="Oval Callout 24"/>
              <p:cNvSpPr>
                <a:spLocks noChangeArrowheads="1"/>
              </p:cNvSpPr>
              <p:nvPr/>
            </p:nvSpPr>
            <p:spPr bwMode="auto">
              <a:xfrm>
                <a:off x="-253248" y="-34789"/>
                <a:ext cx="1795799" cy="921969"/>
              </a:xfrm>
              <a:prstGeom prst="wedgeEllipseCallout">
                <a:avLst>
                  <a:gd name="adj1" fmla="val 41927"/>
                  <a:gd name="adj2" fmla="val 61991"/>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000" dirty="0">
                    <a:effectLst/>
                    <a:latin typeface="Arial"/>
                    <a:ea typeface="Calibri"/>
                    <a:cs typeface="Times New Roman"/>
                  </a:rPr>
                  <a:t>I think I’ve broken down</a:t>
                </a:r>
              </a:p>
            </p:txBody>
          </p:sp>
        </p:grpSp>
        <p:sp>
          <p:nvSpPr>
            <p:cNvPr id="23" name="Rectangle 22"/>
            <p:cNvSpPr/>
            <p:nvPr/>
          </p:nvSpPr>
          <p:spPr>
            <a:xfrm>
              <a:off x="295835" y="3957400"/>
              <a:ext cx="1802042" cy="1618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2389444" y="3725318"/>
            <a:ext cx="1802042" cy="1635131"/>
            <a:chOff x="2389444" y="3725318"/>
            <a:chExt cx="1802042" cy="1635131"/>
          </a:xfrm>
        </p:grpSpPr>
        <p:grpSp>
          <p:nvGrpSpPr>
            <p:cNvPr id="27" name="Group 26"/>
            <p:cNvGrpSpPr/>
            <p:nvPr/>
          </p:nvGrpSpPr>
          <p:grpSpPr>
            <a:xfrm>
              <a:off x="2389444" y="3725318"/>
              <a:ext cx="1577409" cy="1536457"/>
              <a:chOff x="185514" y="-50491"/>
              <a:chExt cx="1767111" cy="1879291"/>
            </a:xfrm>
          </p:grpSpPr>
          <p:pic>
            <p:nvPicPr>
              <p:cNvPr id="29" name="Picture 28" descr="tow3"/>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2357" y="838199"/>
                <a:ext cx="1600268" cy="990601"/>
              </a:xfrm>
              <a:prstGeom prst="rect">
                <a:avLst/>
              </a:prstGeom>
              <a:noFill/>
            </p:spPr>
          </p:pic>
          <p:sp>
            <p:nvSpPr>
              <p:cNvPr id="30" name="Oval Callout 29"/>
              <p:cNvSpPr>
                <a:spLocks noChangeArrowheads="1"/>
              </p:cNvSpPr>
              <p:nvPr/>
            </p:nvSpPr>
            <p:spPr bwMode="auto">
              <a:xfrm>
                <a:off x="185514" y="-50491"/>
                <a:ext cx="1767111" cy="850103"/>
              </a:xfrm>
              <a:prstGeom prst="wedgeEllipseCallout">
                <a:avLst>
                  <a:gd name="adj1" fmla="val 14170"/>
                  <a:gd name="adj2" fmla="val 67697"/>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000" dirty="0">
                    <a:effectLst/>
                    <a:latin typeface="Arial"/>
                    <a:ea typeface="Calibri"/>
                    <a:cs typeface="Times New Roman"/>
                  </a:rPr>
                  <a:t>I’ve broken down but I have a plan to fix it</a:t>
                </a:r>
              </a:p>
            </p:txBody>
          </p:sp>
        </p:grpSp>
        <p:sp>
          <p:nvSpPr>
            <p:cNvPr id="28" name="Rectangle 27"/>
            <p:cNvSpPr/>
            <p:nvPr/>
          </p:nvSpPr>
          <p:spPr>
            <a:xfrm>
              <a:off x="2389444" y="3742235"/>
              <a:ext cx="1802042" cy="1618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4673094" y="3704471"/>
            <a:ext cx="1802042" cy="1618214"/>
            <a:chOff x="4931996" y="3725318"/>
            <a:chExt cx="1802042" cy="1618214"/>
          </a:xfrm>
        </p:grpSpPr>
        <p:grpSp>
          <p:nvGrpSpPr>
            <p:cNvPr id="32" name="Group 31"/>
            <p:cNvGrpSpPr/>
            <p:nvPr/>
          </p:nvGrpSpPr>
          <p:grpSpPr>
            <a:xfrm>
              <a:off x="5153879" y="3922692"/>
              <a:ext cx="1373866" cy="1257300"/>
              <a:chOff x="0" y="0"/>
              <a:chExt cx="2400300" cy="1628775"/>
            </a:xfrm>
          </p:grpSpPr>
          <p:pic>
            <p:nvPicPr>
              <p:cNvPr id="34" name="Picture 33" descr="https://encrypted-tbn3.google.com/images?q=tbn:ANd9GcTQ-yr_w49aZ4uuocDY6e5tjKDXS1NYeeUX_1riBrcjwd0p1LMyYA"/>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62050" y="381000"/>
                <a:ext cx="1238250" cy="962025"/>
              </a:xfrm>
              <a:prstGeom prst="rect">
                <a:avLst/>
              </a:prstGeom>
              <a:noFill/>
            </p:spPr>
          </p:pic>
          <p:pic>
            <p:nvPicPr>
              <p:cNvPr id="35" name="Picture 34" descr="MC900434914[1]"/>
              <p:cNvPicPr>
                <a:picLocks noChangeAspect="1"/>
              </p:cNvPicPr>
              <p:nvPr/>
            </p:nvPicPr>
            <p:blipFill>
              <a:blip r:embed="rId11">
                <a:extLst>
                  <a:ext uri="{28A0092B-C50C-407E-A947-70E740481C1C}">
                    <a14:useLocalDpi xmlns:a14="http://schemas.microsoft.com/office/drawing/2010/main" val="0"/>
                  </a:ext>
                </a:extLst>
              </a:blip>
              <a:srcRect t="12317" b="11586"/>
              <a:stretch>
                <a:fillRect/>
              </a:stretch>
            </p:blipFill>
            <p:spPr bwMode="auto">
              <a:xfrm>
                <a:off x="0" y="0"/>
                <a:ext cx="971550" cy="742950"/>
              </a:xfrm>
              <a:prstGeom prst="rect">
                <a:avLst/>
              </a:prstGeom>
              <a:noFill/>
            </p:spPr>
          </p:pic>
          <p:pic>
            <p:nvPicPr>
              <p:cNvPr id="36" name="Picture 35" descr="MC900104714[1]"/>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6675" y="914400"/>
                <a:ext cx="800100" cy="714375"/>
              </a:xfrm>
              <a:prstGeom prst="rect">
                <a:avLst/>
              </a:prstGeom>
              <a:noFill/>
            </p:spPr>
          </p:pic>
        </p:grpSp>
        <p:sp>
          <p:nvSpPr>
            <p:cNvPr id="33" name="Rectangle 32"/>
            <p:cNvSpPr/>
            <p:nvPr/>
          </p:nvSpPr>
          <p:spPr>
            <a:xfrm>
              <a:off x="4931996" y="3725318"/>
              <a:ext cx="1802042" cy="1618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6867794" y="3725318"/>
            <a:ext cx="1802042" cy="1618214"/>
            <a:chOff x="6867794" y="3725318"/>
            <a:chExt cx="1802042" cy="1618214"/>
          </a:xfrm>
        </p:grpSpPr>
        <p:sp>
          <p:nvSpPr>
            <p:cNvPr id="38" name="Rectangle 37"/>
            <p:cNvSpPr/>
            <p:nvPr/>
          </p:nvSpPr>
          <p:spPr>
            <a:xfrm>
              <a:off x="6867794" y="3725318"/>
              <a:ext cx="1802042" cy="1618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9" name="Group 38"/>
            <p:cNvGrpSpPr/>
            <p:nvPr/>
          </p:nvGrpSpPr>
          <p:grpSpPr>
            <a:xfrm>
              <a:off x="6993341" y="3836279"/>
              <a:ext cx="1458253" cy="1287855"/>
              <a:chOff x="0" y="0"/>
              <a:chExt cx="2494286" cy="1885948"/>
            </a:xfrm>
          </p:grpSpPr>
          <p:pic>
            <p:nvPicPr>
              <p:cNvPr id="40" name="Picture 39" descr="C:\Users\Tony\Downloads\Fotolia_32003772_XS.jpg"/>
              <p:cNvPicPr>
                <a:picLocks noGrp="1"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914400"/>
                <a:ext cx="1381125" cy="914400"/>
              </a:xfrm>
              <a:prstGeom prst="rect">
                <a:avLst/>
              </a:prstGeom>
              <a:noFill/>
              <a:ln>
                <a:noFill/>
              </a:ln>
            </p:spPr>
          </p:pic>
          <p:sp>
            <p:nvSpPr>
              <p:cNvPr id="41" name="Cloud Callout 40"/>
              <p:cNvSpPr>
                <a:spLocks noChangeArrowheads="1"/>
              </p:cNvSpPr>
              <p:nvPr/>
            </p:nvSpPr>
            <p:spPr bwMode="auto">
              <a:xfrm>
                <a:off x="514350" y="0"/>
                <a:ext cx="1463040" cy="834887"/>
              </a:xfrm>
              <a:prstGeom prst="cloudCallout">
                <a:avLst>
                  <a:gd name="adj1" fmla="val -55986"/>
                  <a:gd name="adj2" fmla="val 74713"/>
                </a:avLst>
              </a:prstGeom>
              <a:solidFill>
                <a:srgbClr val="C6D9F1"/>
              </a:solidFill>
              <a:ln w="25400" algn="ctr">
                <a:solidFill>
                  <a:srgbClr val="385D8A"/>
                </a:solidFill>
                <a:round/>
                <a:headEnd/>
                <a:tailEnd/>
              </a:ln>
            </p:spPr>
            <p:txBody>
              <a:bodyPr rot="0" vert="horz" wrap="square" lIns="91440" tIns="45720" rIns="91440" bIns="45720" anchor="ctr" anchorCtr="0" upright="1">
                <a:noAutofit/>
              </a:bodyPr>
              <a:lstStyle/>
              <a:p>
                <a:endParaRPr lang="en-GB"/>
              </a:p>
            </p:txBody>
          </p:sp>
          <p:pic>
            <p:nvPicPr>
              <p:cNvPr id="42" name="Picture 41" descr="MC900438905[2]"/>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7250" y="161925"/>
                <a:ext cx="752475" cy="514350"/>
              </a:xfrm>
              <a:prstGeom prst="rect">
                <a:avLst/>
              </a:prstGeom>
              <a:noFill/>
              <a:ln>
                <a:noFill/>
              </a:ln>
            </p:spPr>
          </p:pic>
          <p:grpSp>
            <p:nvGrpSpPr>
              <p:cNvPr id="43" name="Group 42"/>
              <p:cNvGrpSpPr>
                <a:grpSpLocks/>
              </p:cNvGrpSpPr>
              <p:nvPr/>
            </p:nvGrpSpPr>
            <p:grpSpPr bwMode="auto">
              <a:xfrm>
                <a:off x="1381129" y="733424"/>
                <a:ext cx="1113157" cy="1152524"/>
                <a:chOff x="3842" y="2572"/>
                <a:chExt cx="2033" cy="2502"/>
              </a:xfrm>
            </p:grpSpPr>
            <p:sp>
              <p:nvSpPr>
                <p:cNvPr id="44" name="Puzzle3"/>
                <p:cNvSpPr>
                  <a:spLocks noEditPoints="1" noChangeArrowheads="1"/>
                </p:cNvSpPr>
                <p:nvPr/>
              </p:nvSpPr>
              <p:spPr bwMode="auto">
                <a:xfrm>
                  <a:off x="4832" y="2572"/>
                  <a:ext cx="799" cy="1330"/>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200">
                      <a:effectLst/>
                      <a:latin typeface="Arial"/>
                      <a:ea typeface="Calibri"/>
                      <a:cs typeface="Times New Roman"/>
                    </a:rPr>
                    <a:t> </a:t>
                  </a:r>
                </a:p>
              </p:txBody>
            </p:sp>
            <p:sp>
              <p:nvSpPr>
                <p:cNvPr id="45" name="Puzzle2"/>
                <p:cNvSpPr>
                  <a:spLocks noEditPoints="1" noChangeArrowheads="1"/>
                </p:cNvSpPr>
                <p:nvPr/>
              </p:nvSpPr>
              <p:spPr bwMode="auto">
                <a:xfrm>
                  <a:off x="4600" y="3541"/>
                  <a:ext cx="1275" cy="1211"/>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200">
                      <a:effectLst/>
                      <a:latin typeface="Arial"/>
                      <a:ea typeface="Calibri"/>
                      <a:cs typeface="Times New Roman"/>
                    </a:rPr>
                    <a:t> </a:t>
                  </a:r>
                </a:p>
              </p:txBody>
            </p:sp>
            <p:sp>
              <p:nvSpPr>
                <p:cNvPr id="46" name="Puzzle4"/>
                <p:cNvSpPr>
                  <a:spLocks noEditPoints="1" noChangeArrowheads="1"/>
                </p:cNvSpPr>
                <p:nvPr/>
              </p:nvSpPr>
              <p:spPr bwMode="auto">
                <a:xfrm>
                  <a:off x="4106" y="3526"/>
                  <a:ext cx="769" cy="1548"/>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200">
                      <a:effectLst/>
                      <a:latin typeface="Arial"/>
                      <a:ea typeface="Calibri"/>
                      <a:cs typeface="Times New Roman"/>
                    </a:rPr>
                    <a:t> </a:t>
                  </a:r>
                </a:p>
              </p:txBody>
            </p:sp>
            <p:sp>
              <p:nvSpPr>
                <p:cNvPr id="47" name="Puzzle1"/>
                <p:cNvSpPr>
                  <a:spLocks noEditPoints="1" noChangeArrowheads="1"/>
                </p:cNvSpPr>
                <p:nvPr/>
              </p:nvSpPr>
              <p:spPr bwMode="auto">
                <a:xfrm>
                  <a:off x="3842" y="2974"/>
                  <a:ext cx="1291" cy="923"/>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GB" sz="1200">
                      <a:effectLst/>
                      <a:latin typeface="Arial"/>
                      <a:ea typeface="Calibri"/>
                      <a:cs typeface="Times New Roman"/>
                    </a:rPr>
                    <a:t> </a:t>
                  </a:r>
                </a:p>
              </p:txBody>
            </p:sp>
          </p:grpSp>
        </p:grpSp>
      </p:grpSp>
      <p:sp>
        <p:nvSpPr>
          <p:cNvPr id="48" name="TextBox 47"/>
          <p:cNvSpPr txBox="1"/>
          <p:nvPr/>
        </p:nvSpPr>
        <p:spPr>
          <a:xfrm>
            <a:off x="2437393" y="2666871"/>
            <a:ext cx="2953702" cy="1015663"/>
          </a:xfrm>
          <a:prstGeom prst="rect">
            <a:avLst/>
          </a:prstGeom>
          <a:noFill/>
        </p:spPr>
        <p:txBody>
          <a:bodyPr wrap="square" rtlCol="0">
            <a:spAutoFit/>
          </a:bodyPr>
          <a:lstStyle/>
          <a:p>
            <a:r>
              <a:rPr lang="en-GB" sz="2000" b="1" dirty="0">
                <a:solidFill>
                  <a:schemeClr val="tx1"/>
                </a:solidFill>
              </a:rPr>
              <a:t>Predict, ask questions</a:t>
            </a:r>
            <a:r>
              <a:rPr lang="en-GB" sz="2000" b="1" dirty="0" smtClean="0">
                <a:solidFill>
                  <a:schemeClr val="tx1"/>
                </a:solidFill>
              </a:rPr>
              <a:t>,</a:t>
            </a:r>
            <a:br>
              <a:rPr lang="en-GB" sz="2000" b="1" dirty="0" smtClean="0">
                <a:solidFill>
                  <a:schemeClr val="tx1"/>
                </a:solidFill>
              </a:rPr>
            </a:br>
            <a:r>
              <a:rPr lang="en-GB" sz="2000" b="1" dirty="0" smtClean="0">
                <a:solidFill>
                  <a:schemeClr val="tx1"/>
                </a:solidFill>
              </a:rPr>
              <a:t> </a:t>
            </a:r>
            <a:r>
              <a:rPr lang="en-GB" sz="2000" b="1" dirty="0">
                <a:solidFill>
                  <a:schemeClr val="tx1"/>
                </a:solidFill>
              </a:rPr>
              <a:t>I wonder…</a:t>
            </a:r>
          </a:p>
          <a:p>
            <a:r>
              <a:rPr lang="en-GB" sz="2000" b="1" dirty="0">
                <a:solidFill>
                  <a:schemeClr val="tx1"/>
                </a:solidFill>
              </a:rPr>
              <a:t>and read on to find </a:t>
            </a:r>
            <a:r>
              <a:rPr lang="en-GB" sz="2000" b="1" dirty="0" smtClean="0">
                <a:solidFill>
                  <a:schemeClr val="tx1"/>
                </a:solidFill>
              </a:rPr>
              <a:t>out...</a:t>
            </a:r>
            <a:endParaRPr lang="en-GB" sz="2000" b="1" dirty="0">
              <a:solidFill>
                <a:schemeClr val="tx1"/>
              </a:solidFill>
            </a:endParaRPr>
          </a:p>
        </p:txBody>
      </p:sp>
      <p:sp>
        <p:nvSpPr>
          <p:cNvPr id="49" name="TextBox 48"/>
          <p:cNvSpPr txBox="1"/>
          <p:nvPr/>
        </p:nvSpPr>
        <p:spPr>
          <a:xfrm>
            <a:off x="5116665" y="2666871"/>
            <a:ext cx="1124026" cy="400110"/>
          </a:xfrm>
          <a:prstGeom prst="rect">
            <a:avLst/>
          </a:prstGeom>
          <a:noFill/>
        </p:spPr>
        <p:txBody>
          <a:bodyPr wrap="none" rtlCol="0">
            <a:spAutoFit/>
          </a:bodyPr>
          <a:lstStyle/>
          <a:p>
            <a:r>
              <a:rPr lang="en-GB" sz="2000" b="1" dirty="0" smtClean="0">
                <a:solidFill>
                  <a:schemeClr val="tx1"/>
                </a:solidFill>
              </a:rPr>
              <a:t>Visualise</a:t>
            </a:r>
            <a:endParaRPr lang="en-GB" sz="2000" b="1" dirty="0">
              <a:solidFill>
                <a:schemeClr val="tx1"/>
              </a:solidFill>
            </a:endParaRPr>
          </a:p>
        </p:txBody>
      </p:sp>
      <p:pic>
        <p:nvPicPr>
          <p:cNvPr id="50"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79765" y="2617601"/>
            <a:ext cx="25781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 name="TextBox 50"/>
          <p:cNvSpPr txBox="1"/>
          <p:nvPr/>
        </p:nvSpPr>
        <p:spPr>
          <a:xfrm>
            <a:off x="425773" y="5366177"/>
            <a:ext cx="1529393" cy="707886"/>
          </a:xfrm>
          <a:prstGeom prst="rect">
            <a:avLst/>
          </a:prstGeom>
          <a:noFill/>
        </p:spPr>
        <p:txBody>
          <a:bodyPr wrap="none" rtlCol="0">
            <a:spAutoFit/>
          </a:bodyPr>
          <a:lstStyle/>
          <a:p>
            <a:r>
              <a:rPr lang="en-GB" sz="2000" dirty="0" smtClean="0">
                <a:solidFill>
                  <a:schemeClr val="tx1"/>
                </a:solidFill>
              </a:rPr>
              <a:t>Notice </a:t>
            </a:r>
          </a:p>
          <a:p>
            <a:r>
              <a:rPr lang="en-GB" sz="2000" dirty="0" smtClean="0">
                <a:solidFill>
                  <a:schemeClr val="tx1"/>
                </a:solidFill>
              </a:rPr>
              <a:t>breakdown</a:t>
            </a:r>
            <a:r>
              <a:rPr lang="en-GB" sz="2000" b="1" dirty="0" smtClean="0">
                <a:solidFill>
                  <a:schemeClr val="tx1"/>
                </a:solidFill>
              </a:rPr>
              <a:t>…</a:t>
            </a:r>
          </a:p>
        </p:txBody>
      </p:sp>
      <p:sp>
        <p:nvSpPr>
          <p:cNvPr id="52" name="TextBox 51"/>
          <p:cNvSpPr txBox="1"/>
          <p:nvPr/>
        </p:nvSpPr>
        <p:spPr>
          <a:xfrm>
            <a:off x="2522382" y="5460294"/>
            <a:ext cx="1460464" cy="400110"/>
          </a:xfrm>
          <a:prstGeom prst="rect">
            <a:avLst/>
          </a:prstGeom>
          <a:noFill/>
        </p:spPr>
        <p:txBody>
          <a:bodyPr wrap="none" rtlCol="0">
            <a:spAutoFit/>
          </a:bodyPr>
          <a:lstStyle/>
          <a:p>
            <a:r>
              <a:rPr lang="en-GB" sz="2000" b="1" dirty="0" smtClean="0">
                <a:solidFill>
                  <a:schemeClr val="tx1"/>
                </a:solidFill>
              </a:rPr>
              <a:t>and</a:t>
            </a:r>
            <a:r>
              <a:rPr lang="en-GB" sz="2000" dirty="0" smtClean="0">
                <a:solidFill>
                  <a:schemeClr val="tx1"/>
                </a:solidFill>
              </a:rPr>
              <a:t> repair it</a:t>
            </a:r>
            <a:endParaRPr lang="en-GB" sz="2000" dirty="0">
              <a:solidFill>
                <a:schemeClr val="tx1"/>
              </a:solidFill>
            </a:endParaRPr>
          </a:p>
        </p:txBody>
      </p:sp>
      <p:sp>
        <p:nvSpPr>
          <p:cNvPr id="53" name="TextBox 52"/>
          <p:cNvSpPr txBox="1"/>
          <p:nvPr/>
        </p:nvSpPr>
        <p:spPr>
          <a:xfrm>
            <a:off x="4640107" y="5291017"/>
            <a:ext cx="1968335" cy="1015663"/>
          </a:xfrm>
          <a:prstGeom prst="rect">
            <a:avLst/>
          </a:prstGeom>
          <a:noFill/>
        </p:spPr>
        <p:txBody>
          <a:bodyPr wrap="square" rtlCol="0">
            <a:spAutoFit/>
          </a:bodyPr>
          <a:lstStyle/>
          <a:p>
            <a:r>
              <a:rPr lang="en-GB" sz="2000" dirty="0" smtClean="0">
                <a:solidFill>
                  <a:schemeClr val="tx1"/>
                </a:solidFill>
              </a:rPr>
              <a:t>Watch out for VIP words/ phrases/ideas</a:t>
            </a:r>
          </a:p>
        </p:txBody>
      </p:sp>
      <p:sp>
        <p:nvSpPr>
          <p:cNvPr id="54" name="Rectangle 53"/>
          <p:cNvSpPr/>
          <p:nvPr/>
        </p:nvSpPr>
        <p:spPr>
          <a:xfrm>
            <a:off x="6608442" y="5337184"/>
            <a:ext cx="2158412" cy="646331"/>
          </a:xfrm>
          <a:prstGeom prst="rect">
            <a:avLst/>
          </a:prstGeom>
        </p:spPr>
        <p:txBody>
          <a:bodyPr wrap="square">
            <a:spAutoFit/>
          </a:bodyPr>
          <a:lstStyle/>
          <a:p>
            <a:r>
              <a:rPr lang="en-GB" dirty="0">
                <a:solidFill>
                  <a:schemeClr val="tx1"/>
                </a:solidFill>
              </a:rPr>
              <a:t>…</a:t>
            </a:r>
            <a:r>
              <a:rPr lang="en-GB" b="1" dirty="0">
                <a:solidFill>
                  <a:schemeClr val="tx1"/>
                </a:solidFill>
              </a:rPr>
              <a:t>and</a:t>
            </a:r>
            <a:r>
              <a:rPr lang="en-GB" dirty="0">
                <a:solidFill>
                  <a:schemeClr val="tx1"/>
                </a:solidFill>
              </a:rPr>
              <a:t> put together to build GIST</a:t>
            </a:r>
          </a:p>
        </p:txBody>
      </p:sp>
      <p:grpSp>
        <p:nvGrpSpPr>
          <p:cNvPr id="55" name="Group 54"/>
          <p:cNvGrpSpPr/>
          <p:nvPr/>
        </p:nvGrpSpPr>
        <p:grpSpPr>
          <a:xfrm>
            <a:off x="2595775" y="921305"/>
            <a:ext cx="2044332" cy="1764785"/>
            <a:chOff x="2595775" y="921305"/>
            <a:chExt cx="2044332" cy="1764785"/>
          </a:xfrm>
        </p:grpSpPr>
        <p:sp>
          <p:nvSpPr>
            <p:cNvPr id="56" name="Cloud Callout 55"/>
            <p:cNvSpPr/>
            <p:nvPr/>
          </p:nvSpPr>
          <p:spPr>
            <a:xfrm>
              <a:off x="2608785" y="983671"/>
              <a:ext cx="883095" cy="793941"/>
            </a:xfrm>
            <a:prstGeom prst="cloudCallout">
              <a:avLst>
                <a:gd name="adj1" fmla="val 26835"/>
                <a:gd name="adj2" fmla="val 96362"/>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GB"/>
            </a:p>
          </p:txBody>
        </p:sp>
        <p:sp>
          <p:nvSpPr>
            <p:cNvPr id="57" name="Rectangle 56"/>
            <p:cNvSpPr/>
            <p:nvPr/>
          </p:nvSpPr>
          <p:spPr>
            <a:xfrm>
              <a:off x="2595775" y="921305"/>
              <a:ext cx="2044332" cy="17647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8" name="Picture 57" descr="C:\Users\Tony\Downloads\Fotolia_61701964_S.jpg"/>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814886" y="2093850"/>
              <a:ext cx="676285" cy="499219"/>
            </a:xfrm>
            <a:prstGeom prst="rect">
              <a:avLst/>
            </a:prstGeom>
            <a:noFill/>
            <a:extLst/>
          </p:spPr>
        </p:pic>
        <p:pic>
          <p:nvPicPr>
            <p:cNvPr id="59" name="Picture 58" descr="C:\Users\Tony\Downloads\Fotolia_72726727_S.jpg"/>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869357" y="1077237"/>
              <a:ext cx="361950" cy="405130"/>
            </a:xfrm>
            <a:prstGeom prst="rect">
              <a:avLst/>
            </a:prstGeom>
            <a:noFill/>
            <a:extLst/>
          </p:spPr>
        </p:pic>
        <p:sp>
          <p:nvSpPr>
            <p:cNvPr id="60" name="TextBox 3"/>
            <p:cNvSpPr txBox="1"/>
            <p:nvPr/>
          </p:nvSpPr>
          <p:spPr>
            <a:xfrm>
              <a:off x="2683435" y="1427817"/>
              <a:ext cx="619125" cy="277495"/>
            </a:xfrm>
            <a:prstGeom prst="rect">
              <a:avLst/>
            </a:prstGeom>
            <a:noFill/>
          </p:spPr>
          <p:txBody>
            <a:bodyPr wrap="none" rtlCol="0">
              <a:spAutoFit/>
            </a:bodyPr>
            <a:lstStyle/>
            <a:p>
              <a:pPr>
                <a:spcAft>
                  <a:spcPts val="0"/>
                </a:spcAft>
              </a:pPr>
              <a:r>
                <a:rPr lang="en-GB" sz="1200" kern="1200" dirty="0">
                  <a:solidFill>
                    <a:srgbClr val="000000"/>
                  </a:solidFill>
                  <a:effectLst/>
                  <a:latin typeface="Calibri"/>
                  <a:ea typeface="Times New Roman"/>
                  <a:cs typeface="Times New Roman"/>
                </a:rPr>
                <a:t>Predict</a:t>
              </a:r>
              <a:endParaRPr lang="en-GB" sz="1200" dirty="0">
                <a:effectLst/>
                <a:latin typeface="Times New Roman"/>
                <a:ea typeface="Times New Roman"/>
              </a:endParaRPr>
            </a:p>
          </p:txBody>
        </p:sp>
        <p:sp>
          <p:nvSpPr>
            <p:cNvPr id="61" name="Cloud Callout 60"/>
            <p:cNvSpPr/>
            <p:nvPr/>
          </p:nvSpPr>
          <p:spPr>
            <a:xfrm>
              <a:off x="3451382" y="1123653"/>
              <a:ext cx="931791" cy="604404"/>
            </a:xfrm>
            <a:prstGeom prst="cloudCallout">
              <a:avLst>
                <a:gd name="adj1" fmla="val -51844"/>
                <a:gd name="adj2" fmla="val 10360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GB"/>
            </a:p>
          </p:txBody>
        </p:sp>
        <p:sp>
          <p:nvSpPr>
            <p:cNvPr id="62" name="TextBox 8"/>
            <p:cNvSpPr txBox="1"/>
            <p:nvPr/>
          </p:nvSpPr>
          <p:spPr>
            <a:xfrm>
              <a:off x="3590928" y="1157443"/>
              <a:ext cx="641871" cy="461665"/>
            </a:xfrm>
            <a:prstGeom prst="rect">
              <a:avLst/>
            </a:prstGeom>
            <a:noFill/>
          </p:spPr>
          <p:txBody>
            <a:bodyPr wrap="square" rtlCol="0">
              <a:spAutoFit/>
            </a:bodyPr>
            <a:lstStyle/>
            <a:p>
              <a:pPr>
                <a:spcAft>
                  <a:spcPts val="0"/>
                </a:spcAft>
              </a:pPr>
              <a:r>
                <a:rPr lang="en-GB" sz="1200" kern="1200" dirty="0">
                  <a:solidFill>
                    <a:srgbClr val="000000"/>
                  </a:solidFill>
                  <a:effectLst/>
                  <a:latin typeface="Calibri"/>
                  <a:ea typeface="Times New Roman"/>
                  <a:cs typeface="Times New Roman"/>
                </a:rPr>
                <a:t>How</a:t>
              </a:r>
              <a:r>
                <a:rPr lang="en-GB" sz="1200" kern="1200" dirty="0" smtClean="0">
                  <a:solidFill>
                    <a:srgbClr val="000000"/>
                  </a:solidFill>
                  <a:effectLst/>
                  <a:latin typeface="Calibri"/>
                  <a:ea typeface="Times New Roman"/>
                  <a:cs typeface="Times New Roman"/>
                </a:rPr>
                <a:t>…</a:t>
              </a:r>
            </a:p>
            <a:p>
              <a:pPr>
                <a:spcAft>
                  <a:spcPts val="0"/>
                </a:spcAft>
              </a:pPr>
              <a:r>
                <a:rPr lang="en-GB" sz="1200" kern="1200" dirty="0" smtClean="0">
                  <a:solidFill>
                    <a:srgbClr val="000000"/>
                  </a:solidFill>
                  <a:effectLst/>
                  <a:latin typeface="Calibri"/>
                  <a:ea typeface="Times New Roman"/>
                  <a:cs typeface="Times New Roman"/>
                </a:rPr>
                <a:t>why</a:t>
              </a:r>
              <a:r>
                <a:rPr lang="en-GB" sz="1200" kern="1200" dirty="0">
                  <a:solidFill>
                    <a:srgbClr val="000000"/>
                  </a:solidFill>
                  <a:effectLst/>
                  <a:latin typeface="Calibri"/>
                  <a:ea typeface="Times New Roman"/>
                  <a:cs typeface="Times New Roman"/>
                </a:rPr>
                <a:t>…?</a:t>
              </a:r>
              <a:endParaRPr lang="en-GB" sz="1200" dirty="0">
                <a:effectLst/>
                <a:latin typeface="Times New Roman"/>
                <a:ea typeface="Times New Roman"/>
              </a:endParaRPr>
            </a:p>
          </p:txBody>
        </p:sp>
        <p:sp>
          <p:nvSpPr>
            <p:cNvPr id="63" name="Cloud Callout 62"/>
            <p:cNvSpPr/>
            <p:nvPr/>
          </p:nvSpPr>
          <p:spPr>
            <a:xfrm>
              <a:off x="3617941" y="1835749"/>
              <a:ext cx="911281" cy="597181"/>
            </a:xfrm>
            <a:prstGeom prst="cloudCallout">
              <a:avLst>
                <a:gd name="adj1" fmla="val -82828"/>
                <a:gd name="adj2" fmla="val 1073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endParaRPr lang="en-GB"/>
            </a:p>
          </p:txBody>
        </p:sp>
        <p:sp>
          <p:nvSpPr>
            <p:cNvPr id="64" name="TextBox 3"/>
            <p:cNvSpPr txBox="1"/>
            <p:nvPr/>
          </p:nvSpPr>
          <p:spPr>
            <a:xfrm>
              <a:off x="3723068" y="1870520"/>
              <a:ext cx="701026" cy="461665"/>
            </a:xfrm>
            <a:prstGeom prst="rect">
              <a:avLst/>
            </a:prstGeom>
            <a:noFill/>
          </p:spPr>
          <p:txBody>
            <a:bodyPr wrap="none" rtlCol="0">
              <a:spAutoFit/>
            </a:bodyPr>
            <a:lstStyle/>
            <a:p>
              <a:pPr>
                <a:spcAft>
                  <a:spcPts val="0"/>
                </a:spcAft>
              </a:pPr>
              <a:r>
                <a:rPr lang="en-GB" sz="1200" kern="1200" dirty="0" smtClean="0">
                  <a:solidFill>
                    <a:srgbClr val="000000"/>
                  </a:solidFill>
                  <a:effectLst/>
                  <a:latin typeface="Calibri"/>
                  <a:ea typeface="Times New Roman"/>
                  <a:cs typeface="Times New Roman"/>
                </a:rPr>
                <a:t>I</a:t>
              </a:r>
            </a:p>
            <a:p>
              <a:pPr>
                <a:spcAft>
                  <a:spcPts val="0"/>
                </a:spcAft>
              </a:pPr>
              <a:r>
                <a:rPr lang="en-GB" sz="1200" kern="1200" dirty="0" smtClean="0">
                  <a:solidFill>
                    <a:srgbClr val="000000"/>
                  </a:solidFill>
                  <a:effectLst/>
                  <a:latin typeface="Calibri"/>
                  <a:ea typeface="Times New Roman"/>
                  <a:cs typeface="Times New Roman"/>
                </a:rPr>
                <a:t> </a:t>
              </a:r>
              <a:r>
                <a:rPr lang="en-GB" sz="1200" kern="1200" dirty="0">
                  <a:solidFill>
                    <a:srgbClr val="000000"/>
                  </a:solidFill>
                  <a:effectLst/>
                  <a:latin typeface="Calibri"/>
                  <a:ea typeface="Times New Roman"/>
                  <a:cs typeface="Times New Roman"/>
                </a:rPr>
                <a:t>wonder</a:t>
              </a:r>
              <a:endParaRPr lang="en-GB" sz="1200" dirty="0">
                <a:effectLst/>
                <a:latin typeface="Times New Roman"/>
                <a:ea typeface="Times New Roman"/>
              </a:endParaRPr>
            </a:p>
          </p:txBody>
        </p:sp>
      </p:grpSp>
      <p:grpSp>
        <p:nvGrpSpPr>
          <p:cNvPr id="65" name="Group 64"/>
          <p:cNvGrpSpPr/>
          <p:nvPr/>
        </p:nvGrpSpPr>
        <p:grpSpPr>
          <a:xfrm>
            <a:off x="442457" y="996092"/>
            <a:ext cx="1857867" cy="1682939"/>
            <a:chOff x="1967381" y="869192"/>
            <a:chExt cx="1857867" cy="1682939"/>
          </a:xfrm>
        </p:grpSpPr>
        <p:grpSp>
          <p:nvGrpSpPr>
            <p:cNvPr id="66" name="Group 65"/>
            <p:cNvGrpSpPr/>
            <p:nvPr/>
          </p:nvGrpSpPr>
          <p:grpSpPr>
            <a:xfrm>
              <a:off x="1967381" y="870346"/>
              <a:ext cx="1857867" cy="1681785"/>
              <a:chOff x="637008" y="1242656"/>
              <a:chExt cx="1948604" cy="1742022"/>
            </a:xfrm>
          </p:grpSpPr>
          <p:sp>
            <p:nvSpPr>
              <p:cNvPr id="70" name="Rectangle 69"/>
              <p:cNvSpPr/>
              <p:nvPr/>
            </p:nvSpPr>
            <p:spPr>
              <a:xfrm>
                <a:off x="652223" y="1242656"/>
                <a:ext cx="1924955" cy="17420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1" name="Group 70"/>
              <p:cNvGrpSpPr/>
              <p:nvPr/>
            </p:nvGrpSpPr>
            <p:grpSpPr>
              <a:xfrm>
                <a:off x="637008" y="1915523"/>
                <a:ext cx="1948604" cy="982571"/>
                <a:chOff x="1974003" y="3457151"/>
                <a:chExt cx="5121950" cy="2799566"/>
              </a:xfrm>
            </p:grpSpPr>
            <p:pic>
              <p:nvPicPr>
                <p:cNvPr id="72" name="Picture 71" descr="C:\Users\Tony\Downloads\Fotolia_50584239_XS.jpg"/>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246064" y="3929057"/>
                  <a:ext cx="1697127" cy="1440161"/>
                </a:xfrm>
                <a:prstGeom prst="rect">
                  <a:avLst/>
                </a:prstGeom>
                <a:noFill/>
                <a:ln>
                  <a:noFill/>
                </a:ln>
              </p:spPr>
            </p:pic>
            <p:sp>
              <p:nvSpPr>
                <p:cNvPr id="73" name="TextBox 72"/>
                <p:cNvSpPr txBox="1"/>
                <p:nvPr/>
              </p:nvSpPr>
              <p:spPr>
                <a:xfrm>
                  <a:off x="4332708" y="3457151"/>
                  <a:ext cx="2201714" cy="657692"/>
                </a:xfrm>
                <a:prstGeom prst="rect">
                  <a:avLst/>
                </a:prstGeom>
                <a:noFill/>
              </p:spPr>
              <p:txBody>
                <a:bodyPr wrap="square" rtlCol="0">
                  <a:spAutoFit/>
                </a:bodyPr>
                <a:lstStyle/>
                <a:p>
                  <a:r>
                    <a:rPr lang="en-GB" sz="900" dirty="0"/>
                    <a:t>   Text  to self</a:t>
                  </a:r>
                </a:p>
              </p:txBody>
            </p:sp>
            <p:pic>
              <p:nvPicPr>
                <p:cNvPr id="74" name="Picture 73" descr="C:\Users\Tony\Downloads\Fotolia_39804343_XS.jpg"/>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4849324" y="3969570"/>
                  <a:ext cx="1664057" cy="1436360"/>
                </a:xfrm>
                <a:prstGeom prst="rect">
                  <a:avLst/>
                </a:prstGeom>
                <a:noFill/>
                <a:ln>
                  <a:noFill/>
                </a:ln>
              </p:spPr>
            </p:pic>
            <p:sp>
              <p:nvSpPr>
                <p:cNvPr id="75" name="TextBox 74"/>
                <p:cNvSpPr txBox="1"/>
                <p:nvPr/>
              </p:nvSpPr>
              <p:spPr>
                <a:xfrm>
                  <a:off x="1974003" y="5114101"/>
                  <a:ext cx="2241248" cy="1052310"/>
                </a:xfrm>
                <a:prstGeom prst="rect">
                  <a:avLst/>
                </a:prstGeom>
                <a:noFill/>
              </p:spPr>
              <p:txBody>
                <a:bodyPr wrap="square" rtlCol="0">
                  <a:spAutoFit/>
                </a:bodyPr>
                <a:lstStyle/>
                <a:p>
                  <a:r>
                    <a:rPr lang="en-GB" sz="900" dirty="0"/>
                    <a:t>Text to  world knowledge</a:t>
                  </a:r>
                </a:p>
              </p:txBody>
            </p:sp>
            <p:sp>
              <p:nvSpPr>
                <p:cNvPr id="76" name="TextBox 75"/>
                <p:cNvSpPr txBox="1"/>
                <p:nvPr/>
              </p:nvSpPr>
              <p:spPr>
                <a:xfrm>
                  <a:off x="4669151" y="5599025"/>
                  <a:ext cx="2426802" cy="657692"/>
                </a:xfrm>
                <a:prstGeom prst="rect">
                  <a:avLst/>
                </a:prstGeom>
                <a:noFill/>
              </p:spPr>
              <p:txBody>
                <a:bodyPr wrap="square" rtlCol="0">
                  <a:spAutoFit/>
                </a:bodyPr>
                <a:lstStyle/>
                <a:p>
                  <a:r>
                    <a:rPr lang="en-GB" sz="900" dirty="0"/>
                    <a:t>Text to text</a:t>
                  </a:r>
                </a:p>
              </p:txBody>
            </p:sp>
          </p:grpSp>
        </p:grpSp>
        <p:pic>
          <p:nvPicPr>
            <p:cNvPr id="67" name="Picture 6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970536" y="996092"/>
              <a:ext cx="552865" cy="547121"/>
            </a:xfrm>
            <a:prstGeom prst="rect">
              <a:avLst/>
            </a:prstGeom>
          </p:spPr>
        </p:pic>
        <p:pic>
          <p:nvPicPr>
            <p:cNvPr id="68" name="Picture 67"/>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rot="10800000">
              <a:off x="2135749" y="1026828"/>
              <a:ext cx="441161" cy="547121"/>
            </a:xfrm>
            <a:prstGeom prst="rect">
              <a:avLst/>
            </a:prstGeom>
          </p:spPr>
        </p:pic>
        <p:pic>
          <p:nvPicPr>
            <p:cNvPr id="69" name="Picture 68"/>
            <p:cNvPicPr>
              <a:picLocks noChangeAspect="1"/>
            </p:cNvPicPr>
            <p:nvPr/>
          </p:nvPicPr>
          <p:blipFill>
            <a:blip r:embed="rId22"/>
            <a:stretch>
              <a:fillRect/>
            </a:stretch>
          </p:blipFill>
          <p:spPr>
            <a:xfrm>
              <a:off x="2687758" y="869192"/>
              <a:ext cx="548688" cy="426757"/>
            </a:xfrm>
            <a:prstGeom prst="rect">
              <a:avLst/>
            </a:prstGeom>
          </p:spPr>
        </p:pic>
      </p:grpSp>
    </p:spTree>
    <p:extLst>
      <p:ext uri="{BB962C8B-B14F-4D97-AF65-F5344CB8AC3E}">
        <p14:creationId xmlns:p14="http://schemas.microsoft.com/office/powerpoint/2010/main" val="4245754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8753</TotalTime>
  <Words>959</Words>
  <Application>Microsoft Office PowerPoint</Application>
  <PresentationFormat>On-screen Show (4:3)</PresentationFormat>
  <Paragraphs>216</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ＭＳ Ｐゴシック</vt:lpstr>
      <vt:lpstr>Arial</vt:lpstr>
      <vt:lpstr>Calibri</vt:lpstr>
      <vt:lpstr>Lucida Sans Unicode</vt:lpstr>
      <vt:lpstr>Times New Roman</vt:lpstr>
      <vt:lpstr>Office Theme</vt:lpstr>
      <vt:lpstr>Reading Workshop</vt:lpstr>
      <vt:lpstr>Focus</vt:lpstr>
      <vt:lpstr>Higher expectations</vt:lpstr>
      <vt:lpstr>Possible reasons</vt:lpstr>
      <vt:lpstr>How do we tackle these problems?</vt:lpstr>
      <vt:lpstr>Strategies we use to help us understand when reading.</vt:lpstr>
      <vt:lpstr>PowerPoint Presentation</vt:lpstr>
      <vt:lpstr>PowerPoint Presentation</vt:lpstr>
      <vt:lpstr>Strategies to help us understand and enjoy reading. As we read we ……..</vt:lpstr>
      <vt:lpstr>PowerPoint Presentation</vt:lpstr>
      <vt:lpstr>PowerPoint Presentation</vt:lpstr>
      <vt:lpstr>Words they needed to know in the KS2 test.</vt:lpstr>
      <vt:lpstr>PowerPoint Presentation</vt:lpstr>
      <vt:lpstr>PowerPoint Presentation</vt:lpstr>
      <vt:lpstr>Comprehension is vital </vt:lpstr>
      <vt:lpstr>PowerPoint Presentation</vt:lpstr>
      <vt:lpstr>PowerPoint Presentation</vt:lpstr>
      <vt:lpstr>PowerPoint Presentation</vt:lpstr>
      <vt:lpstr>PowerPoint Presentation</vt:lpstr>
      <vt:lpstr>PowerPoint Presentation</vt:lpstr>
      <vt:lpstr>What we do in school?</vt:lpstr>
      <vt:lpstr>How can you best support your child?</vt:lpstr>
      <vt:lpstr>Phonics Support</vt:lpstr>
      <vt:lpstr>PowerPoint Presentation</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KCC PowerPoint template sample slides</dc:title>
  <dc:creator>tojo</dc:creator>
  <cp:lastModifiedBy>Bentley, Robert</cp:lastModifiedBy>
  <cp:revision>372</cp:revision>
  <cp:lastPrinted>2017-02-27T08:01:14Z</cp:lastPrinted>
  <dcterms:modified xsi:type="dcterms:W3CDTF">2017-10-09T15:28:03Z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0x010100D42229A364E9FC4EBDE1546DFF3D65AD</vt:lpwstr>
  </property>
  <property fmtid="{D5CDD505-2E9C-101B-9397-08002B2CF9AE}" pid="3" name="_dlc_DocIdItemGuid">
    <vt:lpwstr>a676927a-7b20-4538-a860-4c3a85e064f0</vt:lpwstr>
  </property>
  <property fmtid="{D5CDD505-2E9C-101B-9397-08002B2CF9AE}" pid="4" name="Environmental performance grouping">
    <vt:lpwstr>Not applicable</vt:lpwstr>
  </property>
  <property fmtid="{D5CDD505-2E9C-101B-9397-08002B2CF9AE}" pid="5" name="Category">
    <vt:lpwstr>Communication</vt:lpwstr>
  </property>
  <property fmtid="{D5CDD505-2E9C-101B-9397-08002B2CF9AE}" pid="6" name="Ways of working">
    <vt:lpwstr>1</vt:lpwstr>
  </property>
  <property fmtid="{D5CDD505-2E9C-101B-9397-08002B2CF9AE}" pid="7" name="PublishingExpirationDate">
    <vt:lpwstr/>
  </property>
  <property fmtid="{D5CDD505-2E9C-101B-9397-08002B2CF9AE}" pid="8" name="Directorate">
    <vt:lpwstr>All</vt:lpwstr>
  </property>
  <property fmtid="{D5CDD505-2E9C-101B-9397-08002B2CF9AE}" pid="9" name="PublishingStartDate">
    <vt:lpwstr/>
  </property>
  <property fmtid="{D5CDD505-2E9C-101B-9397-08002B2CF9AE}" pid="10" name="Structure chart">
    <vt:lpwstr>0</vt:lpwstr>
  </property>
  <property fmtid="{D5CDD505-2E9C-101B-9397-08002B2CF9AE}" pid="11" name="_dlc_DocId">
    <vt:lpwstr>HDA2S5J67HAM-54-383</vt:lpwstr>
  </property>
  <property fmtid="{D5CDD505-2E9C-101B-9397-08002B2CF9AE}" pid="12" name="_dlc_DocIdUrl">
    <vt:lpwstr>http://knet/ourcouncil/_layouts/DocIdRedir.aspx?ID=HDA2S5J67HAM-54-383, HDA2S5J67HAM-54-383</vt:lpwstr>
  </property>
</Properties>
</file>